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</p:sldIdLst>
  <p:sldSz cy="5143500" cx="9144000"/>
  <p:notesSz cx="6858000" cy="9144000"/>
  <p:embeddedFontLst>
    <p:embeddedFont>
      <p:font typeface="Roboto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DF768D-E99C-46BE-B042-1BA69AA235A7}">
  <a:tblStyle styleId="{23DF768D-E99C-46BE-B042-1BA69AA235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font" Target="fonts/Roboto-regular.fntdata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88" Type="http://schemas.openxmlformats.org/officeDocument/2006/relationships/font" Target="fonts/Roboto-italic.fntdata"/><Relationship Id="rId43" Type="http://schemas.openxmlformats.org/officeDocument/2006/relationships/slide" Target="slides/slide36.xml"/><Relationship Id="rId87" Type="http://schemas.openxmlformats.org/officeDocument/2006/relationships/font" Target="fonts/Roboto-bold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Roboto-boldItalic.fntdata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1d987903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1d987903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35396819c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35396819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1035396819c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35396819c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35396819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035396819c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35b1182c2_0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35b1182c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035b1182c2_0_2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bfdbe280a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bfdbe280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fbfdbe280a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c04e4aaa5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c04e4aaa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fc04e4aaa5_0_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bfdbe280a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bfdbe280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fbfdbe280a_0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35b1182c2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35b1182c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035b1182c2_0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35b1182c2_0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35b1182c2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035b1182c2_0_1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35b1182c2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35b1182c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035b1182c2_0_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bfdbe280a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bfdbe280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fbfdbe280a_0_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35396819c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35396819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035396819c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35b1182c2_0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35b1182c2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1035b1182c2_0_1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35b1182c2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35b1182c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035b1182c2_0_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35b1182c2_0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35b1182c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035b1182c2_0_1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bfdbe280a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fbfdbe280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fbfdbe280a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35b1182c2_0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35b1182c2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1035b1182c2_0_2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35b1182c2_0_2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35b1182c2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1035b1182c2_0_2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2b200f36c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2b200f36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102b200f36c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02b200f36c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02b200f36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102b200f36c_0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2b200f36c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2b200f36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102b200f36c_0_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2b200f36c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02b200f36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102b200f36c_0_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35396819c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35396819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035396819c_0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2b200f36c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02b200f36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102b200f36c_0_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35396819c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35396819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035396819c_0_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453350bc5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453350bc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10453350bc5_0_1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453350bc5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453350bc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10453350bc5_0_1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453350bc5_0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0453350bc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10453350bc5_0_1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0453350bc5_0_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0453350bc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10453350bc5_0_1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453350bc5_0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453350bc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10453350bc5_0_1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0453350bc5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0453350bc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10453350bc5_0_2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453350bc5_0_2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453350bc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10453350bc5_0_2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35396819c_0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35396819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1035396819c_0_1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35396819c_0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35396819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035396819c_0_1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453350bc5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453350bc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10453350bc5_0_1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453350bc5_0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453350bc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10453350bc5_0_1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0453350bc5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0453350bc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10453350bc5_0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0453350bc5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0453350bc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10453350bc5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0453350bc5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0453350bc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10453350bc5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fbfdbe280a_0_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fbfdbe280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fbfdbe280a_0_2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0453350bc5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0453350bc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10453350bc5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bfdbe280a_0_2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fbfdbe280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fbfdbe280a_0_2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0453350bc5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0453350bc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10453350bc5_0_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0453350bc5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0453350bc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10453350bc5_0_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35b1182c2_0_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35b1182c2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035b1182c2_0_2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0453350bc5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0453350bc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10453350bc5_0_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453350bc5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453350bc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10453350bc5_0_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0453350bc5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0453350bc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10453350bc5_0_1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0453350bc5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0453350bc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10453350bc5_0_1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0453350bc5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0453350bc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10453350bc5_0_1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453350bc5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0453350bc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g10453350bc5_0_1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453350bc5_0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453350bc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10453350bc5_0_1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0453350bc5_0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0453350bc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10453350bc5_0_1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0453350bc5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0453350bc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10453350bc5_0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035396819c_0_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035396819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1035396819c_0_2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35396819c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35396819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035396819c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5e94f634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5e94f634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05e94f634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05e94f634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05e94f634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05e94f634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05e94f634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05e94f634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05e94f634c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05e94f634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05e94f634c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05e94f634c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05e94f634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05e94f634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05e94f634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05e94f634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05e94f634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05e94f634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05e94f634c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05e94f634c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bfdbe280a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fbfdbe280a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fbfdbe280a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05e94f634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05e94f634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05e94f634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05e94f634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05e94f634c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05e94f634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05e94f634c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05e94f634c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05e94f634c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05e94f634c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05e94f634c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05e94f634c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05e94f634c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05e94f634c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05e94f634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05e94f634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05e94f634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05e94f634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bfdbe280a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fbfdbe280a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35396819c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35396819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035396819c_0_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rtl="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Google Shape;122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jweyl@ufpa.br" TargetMode="External"/><Relationship Id="rId4" Type="http://schemas.openxmlformats.org/officeDocument/2006/relationships/hyperlink" Target="mailto:andrelpf@ufpa.br" TargetMode="External"/><Relationship Id="rId5" Type="http://schemas.openxmlformats.org/officeDocument/2006/relationships/hyperlink" Target="mailto:daynara@ufpa.br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8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Vignesh-Desmond/receiver-diversity-combinin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42.png"/><Relationship Id="rId5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9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52.png"/><Relationship Id="rId6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Relationship Id="rId4" Type="http://schemas.openxmlformats.org/officeDocument/2006/relationships/image" Target="../media/image45.png"/><Relationship Id="rId5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3.png"/><Relationship Id="rId4" Type="http://schemas.openxmlformats.org/officeDocument/2006/relationships/hyperlink" Target="http://www.slide4math.com/html/ArrayAntenna_Steering_8x1_01.html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7.png"/><Relationship Id="rId4" Type="http://schemas.openxmlformats.org/officeDocument/2006/relationships/image" Target="../media/image8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9.png"/><Relationship Id="rId4" Type="http://schemas.openxmlformats.org/officeDocument/2006/relationships/image" Target="../media/image8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580"/>
              <a:t>Tópicos Especiais em Telecomunicações IV: Tecnologias de Acesso e Soluções Emergentes para Redes 5G e Além</a:t>
            </a:r>
            <a:endParaRPr sz="3580"/>
          </a:p>
        </p:txBody>
      </p:sp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6: </a:t>
            </a:r>
            <a:r>
              <a:rPr lang="pt-BR"/>
              <a:t>Introdução às Comunicações MIMO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6"/>
          <p:cNvSpPr txBox="1"/>
          <p:nvPr/>
        </p:nvSpPr>
        <p:spPr>
          <a:xfrm>
            <a:off x="1535075" y="3985225"/>
            <a:ext cx="694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Prof. Dr. João Crisóstomo Weyl Albuquerque Costa (</a:t>
            </a:r>
            <a:r>
              <a:rPr lang="pt-BR" u="sng">
                <a:solidFill>
                  <a:schemeClr val="hlink"/>
                </a:solidFill>
                <a:hlinkClick r:id="rId3"/>
              </a:rPr>
              <a:t>jweyl@ufpa.br</a:t>
            </a:r>
            <a:r>
              <a:rPr lang="pt-BR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André Lucas Pinho Fernandes (</a:t>
            </a:r>
            <a:r>
              <a:rPr lang="pt-BR" u="sng">
                <a:solidFill>
                  <a:schemeClr val="hlink"/>
                </a:solidFill>
                <a:hlinkClick r:id="rId4"/>
              </a:rPr>
              <a:t>andrelpf@ufpa.br</a:t>
            </a:r>
            <a:r>
              <a:rPr lang="pt-BR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Daynara Dias Souza (</a:t>
            </a:r>
            <a:r>
              <a:rPr lang="pt-BR" u="sng">
                <a:solidFill>
                  <a:schemeClr val="hlink"/>
                </a:solidFill>
                <a:hlinkClick r:id="rId5"/>
              </a:rPr>
              <a:t>daynara@ufpa.br</a:t>
            </a:r>
            <a:r>
              <a:rPr lang="pt-BR"/>
              <a:t>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ganho de diversidade</a:t>
            </a:r>
            <a:endParaRPr/>
          </a:p>
        </p:txBody>
      </p:sp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Diversidade na recepção (SIMO)</a:t>
            </a:r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00" y="2182418"/>
            <a:ext cx="8686801" cy="2731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ganho de diversidade</a:t>
            </a:r>
            <a:endParaRPr/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457200" y="1200150"/>
            <a:ext cx="8229600" cy="38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Tipos clássicos de combinadores usados na prática: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●"/>
            </a:pPr>
            <a:r>
              <a:rPr b="1"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Combinação por Seleção </a:t>
            </a: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(do inglês </a:t>
            </a:r>
            <a:r>
              <a:rPr i="1"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Selection Combining</a:t>
            </a: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): Seleciona o melhor sinal disponível, múltiplas antenas coletam mais energia;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●"/>
            </a:pPr>
            <a:r>
              <a:rPr b="1"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Combinação EG</a:t>
            </a: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(do inglês</a:t>
            </a:r>
            <a:r>
              <a:rPr i="1"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Equal Gain Combining</a:t>
            </a: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): Soma os sinais disponíveis;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03030"/>
              </a:buClr>
              <a:buSzPts val="1500"/>
              <a:buFont typeface="Roboto"/>
              <a:buChar char="●"/>
            </a:pPr>
            <a:r>
              <a:rPr b="1"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Combinação MRC</a:t>
            </a: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(do inglês </a:t>
            </a:r>
            <a:r>
              <a:rPr i="1"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Maximum Ratio Combining</a:t>
            </a: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): Soma ponderada para maximizar a relação Sinal-Ruído (do inglês </a:t>
            </a:r>
            <a:r>
              <a:rPr i="1"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Signal-to-Noise-Ratio</a:t>
            </a: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SNR)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ganho de diversidade</a:t>
            </a:r>
            <a:endParaRPr/>
          </a:p>
        </p:txBody>
      </p:sp>
      <p:pic>
        <p:nvPicPr>
          <p:cNvPr id="256" name="Google Shape;2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250" y="1200150"/>
            <a:ext cx="4654175" cy="359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/>
          <p:nvPr/>
        </p:nvSpPr>
        <p:spPr>
          <a:xfrm>
            <a:off x="3597825" y="4731425"/>
            <a:ext cx="41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equal gain combiner in Rayleigh fading</a:t>
            </a:r>
            <a:endParaRPr/>
          </a:p>
        </p:txBody>
      </p:sp>
      <p:grpSp>
        <p:nvGrpSpPr>
          <p:cNvPr id="258" name="Google Shape;258;p37"/>
          <p:cNvGrpSpPr/>
          <p:nvPr/>
        </p:nvGrpSpPr>
        <p:grpSpPr>
          <a:xfrm>
            <a:off x="6583150" y="791875"/>
            <a:ext cx="2408550" cy="1046700"/>
            <a:chOff x="5744950" y="791875"/>
            <a:chExt cx="2408550" cy="1046700"/>
          </a:xfrm>
        </p:grpSpPr>
        <p:cxnSp>
          <p:nvCxnSpPr>
            <p:cNvPr id="259" name="Google Shape;259;p37"/>
            <p:cNvCxnSpPr/>
            <p:nvPr/>
          </p:nvCxnSpPr>
          <p:spPr>
            <a:xfrm flipH="1">
              <a:off x="5744950" y="1367125"/>
              <a:ext cx="896400" cy="29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0" name="Google Shape;260;p37"/>
            <p:cNvSpPr txBox="1"/>
            <p:nvPr/>
          </p:nvSpPr>
          <p:spPr>
            <a:xfrm>
              <a:off x="6601000" y="791875"/>
              <a:ext cx="15525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Menos </a:t>
              </a:r>
              <a:r>
                <a:rPr i="1" lang="pt-BR">
                  <a:latin typeface="Calibri"/>
                  <a:ea typeface="Calibri"/>
                  <a:cs typeface="Calibri"/>
                  <a:sym typeface="Calibri"/>
                </a:rPr>
                <a:t>fading </a:t>
              </a: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quando se combina 5 cópias do mesmo sinal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37"/>
          <p:cNvGrpSpPr/>
          <p:nvPr/>
        </p:nvGrpSpPr>
        <p:grpSpPr>
          <a:xfrm>
            <a:off x="5156225" y="2483225"/>
            <a:ext cx="3651300" cy="1812475"/>
            <a:chOff x="4318025" y="2483225"/>
            <a:chExt cx="3651300" cy="1812475"/>
          </a:xfrm>
        </p:grpSpPr>
        <p:cxnSp>
          <p:nvCxnSpPr>
            <p:cNvPr id="262" name="Google Shape;262;p37"/>
            <p:cNvCxnSpPr/>
            <p:nvPr/>
          </p:nvCxnSpPr>
          <p:spPr>
            <a:xfrm flipH="1">
              <a:off x="4318025" y="2816400"/>
              <a:ext cx="2510100" cy="1479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3" name="Google Shape;263;p37"/>
            <p:cNvSpPr txBox="1"/>
            <p:nvPr/>
          </p:nvSpPr>
          <p:spPr>
            <a:xfrm>
              <a:off x="6828125" y="2483225"/>
              <a:ext cx="1141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Apenas 1 cópia</a:t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37"/>
          <p:cNvSpPr txBox="1"/>
          <p:nvPr/>
        </p:nvSpPr>
        <p:spPr>
          <a:xfrm>
            <a:off x="74725" y="2559425"/>
            <a:ext cx="2816400" cy="83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Redução do </a:t>
            </a:r>
            <a:r>
              <a:rPr i="1" lang="pt-BR"/>
              <a:t>fading</a:t>
            </a:r>
            <a:r>
              <a:rPr lang="pt-BR"/>
              <a:t> combinando vários sinais de desvanecimento de forma independente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ganho de diversidade</a:t>
            </a:r>
            <a:endParaRPr/>
          </a:p>
        </p:txBody>
      </p:sp>
      <p:pic>
        <p:nvPicPr>
          <p:cNvPr id="271" name="Google Shape;271;p38"/>
          <p:cNvPicPr preferRelativeResize="0"/>
          <p:nvPr/>
        </p:nvPicPr>
        <p:blipFill rotWithShape="1">
          <a:blip r:embed="rId3">
            <a:alphaModFix/>
          </a:blip>
          <a:srcRect b="20213" l="7887" r="6194" t="12586"/>
          <a:stretch/>
        </p:blipFill>
        <p:spPr>
          <a:xfrm>
            <a:off x="947850" y="1764500"/>
            <a:ext cx="7094973" cy="308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8"/>
          <p:cNvSpPr txBox="1"/>
          <p:nvPr/>
        </p:nvSpPr>
        <p:spPr>
          <a:xfrm>
            <a:off x="2845825" y="13490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 sz="1500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Combinação por Seleção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ganho de diversidade</a:t>
            </a:r>
            <a:endParaRPr/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525" y="1153454"/>
            <a:ext cx="2402477" cy="3775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39"/>
          <p:cNvGrpSpPr/>
          <p:nvPr/>
        </p:nvGrpSpPr>
        <p:grpSpPr>
          <a:xfrm>
            <a:off x="921875" y="1382050"/>
            <a:ext cx="4303200" cy="1477500"/>
            <a:chOff x="769475" y="1153450"/>
            <a:chExt cx="4303200" cy="1477500"/>
          </a:xfrm>
        </p:grpSpPr>
        <p:sp>
          <p:nvSpPr>
            <p:cNvPr id="281" name="Google Shape;281;p39"/>
            <p:cNvSpPr txBox="1"/>
            <p:nvPr/>
          </p:nvSpPr>
          <p:spPr>
            <a:xfrm>
              <a:off x="769475" y="1153450"/>
              <a:ext cx="4303200" cy="1477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latin typeface="Calibri"/>
                  <a:ea typeface="Calibri"/>
                  <a:cs typeface="Calibri"/>
                  <a:sym typeface="Calibri"/>
                </a:rPr>
                <a:t> BER (Bit Error Rate)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bits -&gt; dimensão 1x</a:t>
              </a:r>
              <a:r>
                <a:rPr lang="pt-BR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r>
                <a:rPr baseline="-25000" lang="pt-BR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bits                       </a:t>
              </a:r>
              <a:r>
                <a:rPr lang="pt-BR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bits -&gt; dimensão 1xN</a:t>
              </a:r>
              <a:r>
                <a:rPr baseline="-25000" lang="pt-BR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bits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BER = sum(bits ≠ bits)/N</a:t>
              </a:r>
              <a:r>
                <a:rPr baseline="-25000" lang="pt-BR">
                  <a:latin typeface="Calibri"/>
                  <a:ea typeface="Calibri"/>
                  <a:cs typeface="Calibri"/>
                  <a:sym typeface="Calibri"/>
                </a:rPr>
                <a:t>bits</a:t>
              </a:r>
              <a:endParaRPr baseline="-250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2" name="Google Shape;282;p39"/>
            <p:cNvGrpSpPr/>
            <p:nvPr/>
          </p:nvGrpSpPr>
          <p:grpSpPr>
            <a:xfrm>
              <a:off x="899450" y="1674750"/>
              <a:ext cx="343800" cy="37500"/>
              <a:chOff x="1443325" y="3778475"/>
              <a:chExt cx="343800" cy="37500"/>
            </a:xfrm>
          </p:grpSpPr>
          <p:cxnSp>
            <p:nvCxnSpPr>
              <p:cNvPr id="283" name="Google Shape;283;p39"/>
              <p:cNvCxnSpPr/>
              <p:nvPr/>
            </p:nvCxnSpPr>
            <p:spPr>
              <a:xfrm flipH="1" rot="10800000">
                <a:off x="1443325" y="3778475"/>
                <a:ext cx="171900" cy="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" name="Google Shape;284;p39"/>
              <p:cNvCxnSpPr/>
              <p:nvPr/>
            </p:nvCxnSpPr>
            <p:spPr>
              <a:xfrm rot="10800000">
                <a:off x="1615225" y="3778475"/>
                <a:ext cx="171900" cy="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85" name="Google Shape;285;p39"/>
            <p:cNvGrpSpPr/>
            <p:nvPr/>
          </p:nvGrpSpPr>
          <p:grpSpPr>
            <a:xfrm>
              <a:off x="2749175" y="2089000"/>
              <a:ext cx="343800" cy="37500"/>
              <a:chOff x="2484750" y="3566725"/>
              <a:chExt cx="343800" cy="37500"/>
            </a:xfrm>
          </p:grpSpPr>
          <p:cxnSp>
            <p:nvCxnSpPr>
              <p:cNvPr id="286" name="Google Shape;286;p39"/>
              <p:cNvCxnSpPr/>
              <p:nvPr/>
            </p:nvCxnSpPr>
            <p:spPr>
              <a:xfrm flipH="1" rot="10800000">
                <a:off x="2484750" y="3566725"/>
                <a:ext cx="171900" cy="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7" name="Google Shape;287;p39"/>
              <p:cNvCxnSpPr/>
              <p:nvPr/>
            </p:nvCxnSpPr>
            <p:spPr>
              <a:xfrm rot="10800000">
                <a:off x="2656650" y="3566725"/>
                <a:ext cx="171900" cy="3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88" name="Google Shape;288;p39"/>
          <p:cNvSpPr txBox="1"/>
          <p:nvPr/>
        </p:nvSpPr>
        <p:spPr>
          <a:xfrm>
            <a:off x="457200" y="2921450"/>
            <a:ext cx="572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For example, in a 4-PAM (pulse-amplitude modulation) system (b = 2 bits per symbol), the transmitted bits, corresponding to four symbols, are [01 11 11 00] and the received symbols are [01 00 10 00]. </a:t>
            </a:r>
            <a:endParaRPr/>
          </a:p>
        </p:txBody>
      </p:sp>
      <p:sp>
        <p:nvSpPr>
          <p:cNvPr id="289" name="Google Shape;289;p39"/>
          <p:cNvSpPr txBox="1"/>
          <p:nvPr/>
        </p:nvSpPr>
        <p:spPr>
          <a:xfrm>
            <a:off x="304500" y="3877650"/>
            <a:ext cx="534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The three wrong bits correspond to Pb = 3/8 = 0.375.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In this case, the second and third symbols have errors, and Pe = 2/4 = 0.5.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ganho de diversidade</a:t>
            </a:r>
            <a:endParaRPr/>
          </a:p>
        </p:txBody>
      </p:sp>
      <p:pic>
        <p:nvPicPr>
          <p:cNvPr id="296" name="Google Shape;296;p40"/>
          <p:cNvPicPr preferRelativeResize="0"/>
          <p:nvPr/>
        </p:nvPicPr>
        <p:blipFill rotWithShape="1">
          <a:blip r:embed="rId3">
            <a:alphaModFix/>
          </a:blip>
          <a:srcRect b="0" l="3096" r="2795" t="0"/>
          <a:stretch/>
        </p:blipFill>
        <p:spPr>
          <a:xfrm>
            <a:off x="126399" y="1533400"/>
            <a:ext cx="4024900" cy="35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 rotWithShape="1">
          <a:blip r:embed="rId4">
            <a:alphaModFix/>
          </a:blip>
          <a:srcRect b="4027" l="7468" r="9267" t="6278"/>
          <a:stretch/>
        </p:blipFill>
        <p:spPr>
          <a:xfrm>
            <a:off x="4283700" y="1889225"/>
            <a:ext cx="4745374" cy="2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0"/>
          <p:cNvSpPr txBox="1"/>
          <p:nvPr/>
        </p:nvSpPr>
        <p:spPr>
          <a:xfrm>
            <a:off x="1421800" y="1205750"/>
            <a:ext cx="10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SNR vs Nr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0"/>
          <p:cNvSpPr txBox="1"/>
          <p:nvPr/>
        </p:nvSpPr>
        <p:spPr>
          <a:xfrm>
            <a:off x="6412513" y="1335425"/>
            <a:ext cx="10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BER vs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SNR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ganho de diversidade</a:t>
            </a:r>
            <a:endParaRPr/>
          </a:p>
        </p:txBody>
      </p:sp>
      <p:sp>
        <p:nvSpPr>
          <p:cNvPr id="306" name="Google Shape;306;p41"/>
          <p:cNvSpPr txBox="1"/>
          <p:nvPr/>
        </p:nvSpPr>
        <p:spPr>
          <a:xfrm>
            <a:off x="2842675" y="12823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 sz="1500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Combinação EG</a:t>
            </a:r>
            <a:endParaRPr/>
          </a:p>
        </p:txBody>
      </p:sp>
      <p:sp>
        <p:nvSpPr>
          <p:cNvPr id="307" name="Google Shape;307;p41"/>
          <p:cNvSpPr txBox="1"/>
          <p:nvPr/>
        </p:nvSpPr>
        <p:spPr>
          <a:xfrm>
            <a:off x="6305175" y="4312200"/>
            <a:ext cx="266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</a:t>
            </a:r>
            <a:r>
              <a:rPr lang="pt-BR"/>
              <a:t>ecessário para evitar o cancelamento de um sinal por outro (</a:t>
            </a:r>
            <a:r>
              <a:rPr lang="pt-BR"/>
              <a:t>interferência</a:t>
            </a:r>
            <a:r>
              <a:rPr lang="pt-BR"/>
              <a:t> destrutiva)</a:t>
            </a:r>
            <a:endParaRPr/>
          </a:p>
        </p:txBody>
      </p:sp>
      <p:cxnSp>
        <p:nvCxnSpPr>
          <p:cNvPr id="308" name="Google Shape;308;p41"/>
          <p:cNvCxnSpPr>
            <a:stCxn id="307" idx="1"/>
          </p:cNvCxnSpPr>
          <p:nvPr/>
        </p:nvCxnSpPr>
        <p:spPr>
          <a:xfrm rot="10800000">
            <a:off x="5991375" y="4444950"/>
            <a:ext cx="313800" cy="2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9" name="Google Shape;309;p41"/>
          <p:cNvPicPr preferRelativeResize="0"/>
          <p:nvPr/>
        </p:nvPicPr>
        <p:blipFill rotWithShape="1">
          <a:blip r:embed="rId3">
            <a:alphaModFix/>
          </a:blip>
          <a:srcRect b="20957" l="7154" r="3972" t="15262"/>
          <a:stretch/>
        </p:blipFill>
        <p:spPr>
          <a:xfrm>
            <a:off x="996650" y="1582150"/>
            <a:ext cx="7178598" cy="286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ganho de diversidade</a:t>
            </a:r>
            <a:endParaRPr/>
          </a:p>
        </p:txBody>
      </p:sp>
      <p:pic>
        <p:nvPicPr>
          <p:cNvPr id="316" name="Google Shape;3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513788"/>
            <a:ext cx="4295775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2"/>
          <p:cNvSpPr txBox="1"/>
          <p:nvPr/>
        </p:nvSpPr>
        <p:spPr>
          <a:xfrm>
            <a:off x="1421800" y="1205750"/>
            <a:ext cx="10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SNR vs Nr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2"/>
          <p:cNvSpPr txBox="1"/>
          <p:nvPr/>
        </p:nvSpPr>
        <p:spPr>
          <a:xfrm>
            <a:off x="6260113" y="1335425"/>
            <a:ext cx="10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BER vs SNR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42"/>
          <p:cNvPicPr preferRelativeResize="0"/>
          <p:nvPr/>
        </p:nvPicPr>
        <p:blipFill rotWithShape="1">
          <a:blip r:embed="rId4">
            <a:alphaModFix/>
          </a:blip>
          <a:srcRect b="0" l="7677" r="9685" t="6244"/>
          <a:stretch/>
        </p:blipFill>
        <p:spPr>
          <a:xfrm>
            <a:off x="4295775" y="1814663"/>
            <a:ext cx="4799451" cy="29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ganho de diversidade</a:t>
            </a:r>
            <a:endParaRPr/>
          </a:p>
        </p:txBody>
      </p:sp>
      <p:sp>
        <p:nvSpPr>
          <p:cNvPr id="326" name="Google Shape;326;p43"/>
          <p:cNvSpPr txBox="1"/>
          <p:nvPr/>
        </p:nvSpPr>
        <p:spPr>
          <a:xfrm>
            <a:off x="186775" y="1310125"/>
            <a:ext cx="837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 sz="1500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Combinação MRC: estratégia ótima (único usuário ou sistemas não limitados por interferência)</a:t>
            </a:r>
            <a:endParaRPr/>
          </a:p>
        </p:txBody>
      </p:sp>
      <p:pic>
        <p:nvPicPr>
          <p:cNvPr id="327" name="Google Shape;327;p43"/>
          <p:cNvPicPr preferRelativeResize="0"/>
          <p:nvPr/>
        </p:nvPicPr>
        <p:blipFill rotWithShape="1">
          <a:blip r:embed="rId3">
            <a:alphaModFix/>
          </a:blip>
          <a:srcRect b="21241" l="2848" r="1256" t="13159"/>
          <a:stretch/>
        </p:blipFill>
        <p:spPr>
          <a:xfrm>
            <a:off x="327575" y="1870625"/>
            <a:ext cx="8405228" cy="319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ganho de diversidade</a:t>
            </a:r>
            <a:endParaRPr/>
          </a:p>
        </p:txBody>
      </p:sp>
      <p:sp>
        <p:nvSpPr>
          <p:cNvPr id="334" name="Google Shape;334;p44"/>
          <p:cNvSpPr txBox="1"/>
          <p:nvPr/>
        </p:nvSpPr>
        <p:spPr>
          <a:xfrm>
            <a:off x="682975" y="1597175"/>
            <a:ext cx="551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 sz="1500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Combinação MRC: estratégia ótima (único usuário)</a:t>
            </a:r>
            <a:endParaRPr/>
          </a:p>
        </p:txBody>
      </p:sp>
      <p:pic>
        <p:nvPicPr>
          <p:cNvPr id="335" name="Google Shape;3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21" y="2006921"/>
            <a:ext cx="4348301" cy="21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425" y="2534973"/>
            <a:ext cx="1484850" cy="107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44"/>
          <p:cNvGrpSpPr/>
          <p:nvPr/>
        </p:nvGrpSpPr>
        <p:grpSpPr>
          <a:xfrm>
            <a:off x="5812050" y="2546464"/>
            <a:ext cx="2651450" cy="1073500"/>
            <a:chOff x="5812050" y="2546464"/>
            <a:chExt cx="2651450" cy="1073500"/>
          </a:xfrm>
        </p:grpSpPr>
        <p:pic>
          <p:nvPicPr>
            <p:cNvPr id="338" name="Google Shape;338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38550" y="2546464"/>
              <a:ext cx="1824950" cy="107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39" name="Google Shape;339;p44"/>
            <p:cNvCxnSpPr>
              <a:endCxn id="338" idx="1"/>
            </p:cNvCxnSpPr>
            <p:nvPr/>
          </p:nvCxnSpPr>
          <p:spPr>
            <a:xfrm>
              <a:off x="5812050" y="3083214"/>
              <a:ext cx="826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0" name="Google Shape;340;p44"/>
          <p:cNvGrpSpPr/>
          <p:nvPr/>
        </p:nvGrpSpPr>
        <p:grpSpPr>
          <a:xfrm>
            <a:off x="6198775" y="3802475"/>
            <a:ext cx="2704500" cy="1086300"/>
            <a:chOff x="6198775" y="3802475"/>
            <a:chExt cx="2704500" cy="1086300"/>
          </a:xfrm>
        </p:grpSpPr>
        <p:sp>
          <p:nvSpPr>
            <p:cNvPr id="341" name="Google Shape;341;p44"/>
            <p:cNvSpPr txBox="1"/>
            <p:nvPr/>
          </p:nvSpPr>
          <p:spPr>
            <a:xfrm>
              <a:off x="6198775" y="4273175"/>
              <a:ext cx="2704500" cy="61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A relação sinal-ruído na saída do combinador é maximizada</a:t>
              </a:r>
              <a:endParaRPr/>
            </a:p>
          </p:txBody>
        </p:sp>
        <p:cxnSp>
          <p:nvCxnSpPr>
            <p:cNvPr id="342" name="Google Shape;342;p44"/>
            <p:cNvCxnSpPr>
              <a:stCxn id="341" idx="0"/>
            </p:cNvCxnSpPr>
            <p:nvPr/>
          </p:nvCxnSpPr>
          <p:spPr>
            <a:xfrm flipH="1" rot="10800000">
              <a:off x="7551025" y="3802475"/>
              <a:ext cx="1800" cy="47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3" name="Google Shape;343;p44"/>
          <p:cNvGrpSpPr/>
          <p:nvPr/>
        </p:nvGrpSpPr>
        <p:grpSpPr>
          <a:xfrm>
            <a:off x="7317425" y="1277675"/>
            <a:ext cx="1531500" cy="1471550"/>
            <a:chOff x="7317425" y="1277675"/>
            <a:chExt cx="1531500" cy="1471550"/>
          </a:xfrm>
        </p:grpSpPr>
        <p:cxnSp>
          <p:nvCxnSpPr>
            <p:cNvPr id="344" name="Google Shape;344;p44"/>
            <p:cNvCxnSpPr/>
            <p:nvPr/>
          </p:nvCxnSpPr>
          <p:spPr>
            <a:xfrm>
              <a:off x="8083175" y="1897525"/>
              <a:ext cx="0" cy="851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5" name="Google Shape;345;p44"/>
            <p:cNvSpPr txBox="1"/>
            <p:nvPr/>
          </p:nvSpPr>
          <p:spPr>
            <a:xfrm>
              <a:off x="7317425" y="1277675"/>
              <a:ext cx="1531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Conjugado do ganho de canal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pt-BR"/>
              <a:t>SISO, SIMO, MISO, MIMO</a:t>
            </a:r>
            <a:endParaRPr sz="3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SU-MIMO vs MU-MIMO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CSIR vs CSIT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SU-MIMO (Point-to-Point MIMO)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Diversity Gain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Multiplex Gain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Beamforming Gain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ganho de diversidade</a:t>
            </a:r>
            <a:endParaRPr/>
          </a:p>
        </p:txBody>
      </p:sp>
      <p:sp>
        <p:nvSpPr>
          <p:cNvPr id="352" name="Google Shape;352;p45"/>
          <p:cNvSpPr txBox="1"/>
          <p:nvPr/>
        </p:nvSpPr>
        <p:spPr>
          <a:xfrm>
            <a:off x="197375" y="1126525"/>
            <a:ext cx="5515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just">
              <a:spcBef>
                <a:spcPts val="100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Combinação MR</a:t>
            </a:r>
            <a:r>
              <a:rPr lang="pt-BR" sz="1500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 </a:t>
            </a:r>
            <a:endParaRPr sz="1500">
              <a:solidFill>
                <a:srgbClr val="3030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just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○"/>
            </a:pPr>
            <a:r>
              <a:rPr lang="pt-BR" sz="1500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Exemplo com Nr = 2</a:t>
            </a:r>
            <a:endParaRPr sz="1500">
              <a:solidFill>
                <a:srgbClr val="3030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0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0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3030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3" name="Google Shape;3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100" y="1732550"/>
            <a:ext cx="3138332" cy="108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775" y="1179475"/>
            <a:ext cx="4226249" cy="38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100" y="3257625"/>
            <a:ext cx="2696501" cy="16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5"/>
          <p:cNvSpPr txBox="1"/>
          <p:nvPr/>
        </p:nvSpPr>
        <p:spPr>
          <a:xfrm>
            <a:off x="197363" y="2898575"/>
            <a:ext cx="407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1" marL="914400" marR="0" rtl="0" algn="just">
              <a:spcBef>
                <a:spcPts val="100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○"/>
            </a:pPr>
            <a:r>
              <a:rPr lang="pt-BR" sz="1500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Exemplo com qualquer Nr</a:t>
            </a:r>
            <a:endParaRPr sz="1500">
              <a:solidFill>
                <a:srgbClr val="3030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6"/>
          <p:cNvPicPr preferRelativeResize="0"/>
          <p:nvPr/>
        </p:nvPicPr>
        <p:blipFill rotWithShape="1">
          <a:blip r:embed="rId3">
            <a:alphaModFix/>
          </a:blip>
          <a:srcRect b="0" l="1736" r="4919" t="2761"/>
          <a:stretch/>
        </p:blipFill>
        <p:spPr>
          <a:xfrm>
            <a:off x="83625" y="1756900"/>
            <a:ext cx="3930800" cy="302982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ganho de diversidade</a:t>
            </a:r>
            <a:endParaRPr/>
          </a:p>
        </p:txBody>
      </p:sp>
      <p:pic>
        <p:nvPicPr>
          <p:cNvPr id="364" name="Google Shape;364;p46"/>
          <p:cNvPicPr preferRelativeResize="0"/>
          <p:nvPr/>
        </p:nvPicPr>
        <p:blipFill rotWithShape="1">
          <a:blip r:embed="rId4">
            <a:alphaModFix/>
          </a:blip>
          <a:srcRect b="5195" l="7708" r="9844" t="6745"/>
          <a:stretch/>
        </p:blipFill>
        <p:spPr>
          <a:xfrm>
            <a:off x="4044078" y="1756900"/>
            <a:ext cx="5099923" cy="2933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6"/>
          <p:cNvSpPr txBox="1"/>
          <p:nvPr/>
        </p:nvSpPr>
        <p:spPr>
          <a:xfrm>
            <a:off x="1421800" y="1205750"/>
            <a:ext cx="10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SNR vs Nr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6260113" y="1335425"/>
            <a:ext cx="10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BER vs SNR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ganho de diversidade</a:t>
            </a:r>
            <a:endParaRPr/>
          </a:p>
        </p:txBody>
      </p:sp>
      <p:grpSp>
        <p:nvGrpSpPr>
          <p:cNvPr id="373" name="Google Shape;373;p47"/>
          <p:cNvGrpSpPr/>
          <p:nvPr/>
        </p:nvGrpSpPr>
        <p:grpSpPr>
          <a:xfrm>
            <a:off x="-9962" y="1639011"/>
            <a:ext cx="4582195" cy="3203901"/>
            <a:chOff x="1971150" y="1486650"/>
            <a:chExt cx="5336200" cy="3615325"/>
          </a:xfrm>
        </p:grpSpPr>
        <p:pic>
          <p:nvPicPr>
            <p:cNvPr id="374" name="Google Shape;374;p47"/>
            <p:cNvPicPr preferRelativeResize="0"/>
            <p:nvPr/>
          </p:nvPicPr>
          <p:blipFill rotWithShape="1">
            <a:blip r:embed="rId3">
              <a:alphaModFix/>
            </a:blip>
            <a:srcRect b="0" l="0" r="0" t="8441"/>
            <a:stretch/>
          </p:blipFill>
          <p:spPr>
            <a:xfrm>
              <a:off x="1971150" y="1486650"/>
              <a:ext cx="5336200" cy="3615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Google Shape;375;p47"/>
            <p:cNvSpPr/>
            <p:nvPr/>
          </p:nvSpPr>
          <p:spPr>
            <a:xfrm>
              <a:off x="2554950" y="1591225"/>
              <a:ext cx="4400100" cy="2973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7"/>
            <p:cNvSpPr/>
            <p:nvPr/>
          </p:nvSpPr>
          <p:spPr>
            <a:xfrm>
              <a:off x="2562400" y="2315875"/>
              <a:ext cx="4392732" cy="2248600"/>
            </a:xfrm>
            <a:custGeom>
              <a:rect b="b" l="l" r="r" t="t"/>
              <a:pathLst>
                <a:path extrusionOk="0" h="98612" w="148516">
                  <a:moveTo>
                    <a:pt x="0" y="98612"/>
                  </a:moveTo>
                  <a:cubicBezTo>
                    <a:pt x="1195" y="95275"/>
                    <a:pt x="4433" y="84218"/>
                    <a:pt x="7172" y="78590"/>
                  </a:cubicBezTo>
                  <a:cubicBezTo>
                    <a:pt x="9911" y="72962"/>
                    <a:pt x="13796" y="68530"/>
                    <a:pt x="16436" y="64845"/>
                  </a:cubicBezTo>
                  <a:cubicBezTo>
                    <a:pt x="19076" y="61160"/>
                    <a:pt x="20620" y="59217"/>
                    <a:pt x="23010" y="56478"/>
                  </a:cubicBezTo>
                  <a:cubicBezTo>
                    <a:pt x="25401" y="53739"/>
                    <a:pt x="28040" y="50850"/>
                    <a:pt x="30779" y="48409"/>
                  </a:cubicBezTo>
                  <a:cubicBezTo>
                    <a:pt x="33518" y="45969"/>
                    <a:pt x="36656" y="43827"/>
                    <a:pt x="39445" y="41835"/>
                  </a:cubicBezTo>
                  <a:cubicBezTo>
                    <a:pt x="42234" y="39843"/>
                    <a:pt x="44824" y="38000"/>
                    <a:pt x="47513" y="36456"/>
                  </a:cubicBezTo>
                  <a:cubicBezTo>
                    <a:pt x="50203" y="34912"/>
                    <a:pt x="52295" y="34315"/>
                    <a:pt x="55582" y="32572"/>
                  </a:cubicBezTo>
                  <a:cubicBezTo>
                    <a:pt x="58869" y="30829"/>
                    <a:pt x="62007" y="28289"/>
                    <a:pt x="67236" y="25998"/>
                  </a:cubicBezTo>
                  <a:cubicBezTo>
                    <a:pt x="72465" y="23707"/>
                    <a:pt x="80683" y="21117"/>
                    <a:pt x="86958" y="18826"/>
                  </a:cubicBezTo>
                  <a:cubicBezTo>
                    <a:pt x="93233" y="16535"/>
                    <a:pt x="98413" y="14493"/>
                    <a:pt x="104887" y="12252"/>
                  </a:cubicBezTo>
                  <a:cubicBezTo>
                    <a:pt x="111362" y="10011"/>
                    <a:pt x="118534" y="7421"/>
                    <a:pt x="125805" y="5379"/>
                  </a:cubicBezTo>
                  <a:cubicBezTo>
                    <a:pt x="133077" y="3337"/>
                    <a:pt x="144731" y="897"/>
                    <a:pt x="148516" y="0"/>
                  </a:cubicBezTo>
                </a:path>
              </a:pathLst>
            </a:custGeom>
            <a:noFill/>
            <a:ln cap="flat" cmpd="sng" w="28575">
              <a:solidFill>
                <a:srgbClr val="3D85C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77" name="Google Shape;377;p47"/>
            <p:cNvSpPr/>
            <p:nvPr/>
          </p:nvSpPr>
          <p:spPr>
            <a:xfrm>
              <a:off x="2562400" y="3548525"/>
              <a:ext cx="4392772" cy="1016055"/>
            </a:xfrm>
            <a:custGeom>
              <a:rect b="b" l="l" r="r" t="t"/>
              <a:pathLst>
                <a:path extrusionOk="0" h="107576" w="147619">
                  <a:moveTo>
                    <a:pt x="0" y="107576"/>
                  </a:moveTo>
                  <a:cubicBezTo>
                    <a:pt x="1295" y="101799"/>
                    <a:pt x="5130" y="81330"/>
                    <a:pt x="7770" y="72913"/>
                  </a:cubicBezTo>
                  <a:cubicBezTo>
                    <a:pt x="10410" y="64496"/>
                    <a:pt x="13348" y="61558"/>
                    <a:pt x="15838" y="57075"/>
                  </a:cubicBezTo>
                  <a:cubicBezTo>
                    <a:pt x="18328" y="52593"/>
                    <a:pt x="20121" y="49355"/>
                    <a:pt x="22711" y="46018"/>
                  </a:cubicBezTo>
                  <a:cubicBezTo>
                    <a:pt x="25301" y="42681"/>
                    <a:pt x="28538" y="39345"/>
                    <a:pt x="31377" y="37054"/>
                  </a:cubicBezTo>
                  <a:cubicBezTo>
                    <a:pt x="34216" y="34763"/>
                    <a:pt x="37154" y="33817"/>
                    <a:pt x="39744" y="32273"/>
                  </a:cubicBezTo>
                  <a:cubicBezTo>
                    <a:pt x="42334" y="30729"/>
                    <a:pt x="44376" y="29284"/>
                    <a:pt x="46916" y="27790"/>
                  </a:cubicBezTo>
                  <a:cubicBezTo>
                    <a:pt x="49456" y="26296"/>
                    <a:pt x="52693" y="24404"/>
                    <a:pt x="54984" y="23308"/>
                  </a:cubicBezTo>
                  <a:cubicBezTo>
                    <a:pt x="57275" y="22212"/>
                    <a:pt x="58370" y="22262"/>
                    <a:pt x="60661" y="21216"/>
                  </a:cubicBezTo>
                  <a:cubicBezTo>
                    <a:pt x="62952" y="20170"/>
                    <a:pt x="66041" y="18079"/>
                    <a:pt x="68730" y="17033"/>
                  </a:cubicBezTo>
                  <a:cubicBezTo>
                    <a:pt x="71420" y="15987"/>
                    <a:pt x="73910" y="15788"/>
                    <a:pt x="76798" y="14941"/>
                  </a:cubicBezTo>
                  <a:cubicBezTo>
                    <a:pt x="79687" y="14094"/>
                    <a:pt x="83322" y="12700"/>
                    <a:pt x="86061" y="11953"/>
                  </a:cubicBezTo>
                  <a:cubicBezTo>
                    <a:pt x="88800" y="11206"/>
                    <a:pt x="90544" y="11006"/>
                    <a:pt x="93233" y="10458"/>
                  </a:cubicBezTo>
                  <a:cubicBezTo>
                    <a:pt x="95923" y="9910"/>
                    <a:pt x="99409" y="9213"/>
                    <a:pt x="102198" y="8665"/>
                  </a:cubicBezTo>
                  <a:cubicBezTo>
                    <a:pt x="104987" y="8117"/>
                    <a:pt x="106929" y="7868"/>
                    <a:pt x="109967" y="7171"/>
                  </a:cubicBezTo>
                  <a:cubicBezTo>
                    <a:pt x="113005" y="6474"/>
                    <a:pt x="116790" y="5279"/>
                    <a:pt x="120426" y="4482"/>
                  </a:cubicBezTo>
                  <a:cubicBezTo>
                    <a:pt x="124062" y="3685"/>
                    <a:pt x="128295" y="2888"/>
                    <a:pt x="131781" y="2390"/>
                  </a:cubicBezTo>
                  <a:cubicBezTo>
                    <a:pt x="135267" y="1892"/>
                    <a:pt x="138704" y="1892"/>
                    <a:pt x="141344" y="1494"/>
                  </a:cubicBezTo>
                  <a:cubicBezTo>
                    <a:pt x="143984" y="1096"/>
                    <a:pt x="146573" y="249"/>
                    <a:pt x="147619" y="0"/>
                  </a:cubicBezTo>
                </a:path>
              </a:pathLst>
            </a:cu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78" name="Google Shape;378;p47"/>
            <p:cNvSpPr/>
            <p:nvPr/>
          </p:nvSpPr>
          <p:spPr>
            <a:xfrm>
              <a:off x="2525050" y="2136600"/>
              <a:ext cx="4445000" cy="2420450"/>
            </a:xfrm>
            <a:custGeom>
              <a:rect b="b" l="l" r="r" t="t"/>
              <a:pathLst>
                <a:path extrusionOk="0" h="96818" w="177800">
                  <a:moveTo>
                    <a:pt x="0" y="96818"/>
                  </a:moveTo>
                  <a:cubicBezTo>
                    <a:pt x="1743" y="93232"/>
                    <a:pt x="7172" y="81130"/>
                    <a:pt x="10459" y="75303"/>
                  </a:cubicBezTo>
                  <a:cubicBezTo>
                    <a:pt x="13746" y="69476"/>
                    <a:pt x="16536" y="65641"/>
                    <a:pt x="19723" y="61856"/>
                  </a:cubicBezTo>
                  <a:cubicBezTo>
                    <a:pt x="22911" y="58071"/>
                    <a:pt x="26397" y="55531"/>
                    <a:pt x="29584" y="52592"/>
                  </a:cubicBezTo>
                  <a:cubicBezTo>
                    <a:pt x="32771" y="49654"/>
                    <a:pt x="35909" y="46416"/>
                    <a:pt x="38847" y="44225"/>
                  </a:cubicBezTo>
                  <a:cubicBezTo>
                    <a:pt x="41785" y="42034"/>
                    <a:pt x="44076" y="41237"/>
                    <a:pt x="47214" y="39444"/>
                  </a:cubicBezTo>
                  <a:cubicBezTo>
                    <a:pt x="50352" y="37651"/>
                    <a:pt x="54386" y="35012"/>
                    <a:pt x="57673" y="33468"/>
                  </a:cubicBezTo>
                  <a:cubicBezTo>
                    <a:pt x="60960" y="31924"/>
                    <a:pt x="63999" y="31426"/>
                    <a:pt x="66937" y="30181"/>
                  </a:cubicBezTo>
                  <a:cubicBezTo>
                    <a:pt x="69876" y="28936"/>
                    <a:pt x="72166" y="27242"/>
                    <a:pt x="75304" y="25997"/>
                  </a:cubicBezTo>
                  <a:cubicBezTo>
                    <a:pt x="78442" y="24752"/>
                    <a:pt x="82625" y="23756"/>
                    <a:pt x="85763" y="22710"/>
                  </a:cubicBezTo>
                  <a:cubicBezTo>
                    <a:pt x="88901" y="21664"/>
                    <a:pt x="91242" y="20619"/>
                    <a:pt x="94130" y="19722"/>
                  </a:cubicBezTo>
                  <a:cubicBezTo>
                    <a:pt x="97019" y="18826"/>
                    <a:pt x="99707" y="18228"/>
                    <a:pt x="103094" y="17331"/>
                  </a:cubicBezTo>
                  <a:cubicBezTo>
                    <a:pt x="106481" y="16435"/>
                    <a:pt x="111113" y="15439"/>
                    <a:pt x="114450" y="14343"/>
                  </a:cubicBezTo>
                  <a:cubicBezTo>
                    <a:pt x="117787" y="13247"/>
                    <a:pt x="120277" y="11554"/>
                    <a:pt x="123116" y="10757"/>
                  </a:cubicBezTo>
                  <a:cubicBezTo>
                    <a:pt x="125955" y="9960"/>
                    <a:pt x="128395" y="10210"/>
                    <a:pt x="131483" y="9562"/>
                  </a:cubicBezTo>
                  <a:cubicBezTo>
                    <a:pt x="134571" y="8915"/>
                    <a:pt x="138505" y="7569"/>
                    <a:pt x="141643" y="6872"/>
                  </a:cubicBezTo>
                  <a:cubicBezTo>
                    <a:pt x="144781" y="6175"/>
                    <a:pt x="147171" y="6125"/>
                    <a:pt x="150309" y="5378"/>
                  </a:cubicBezTo>
                  <a:cubicBezTo>
                    <a:pt x="153447" y="4631"/>
                    <a:pt x="157581" y="2938"/>
                    <a:pt x="160469" y="2390"/>
                  </a:cubicBezTo>
                  <a:cubicBezTo>
                    <a:pt x="163358" y="1842"/>
                    <a:pt x="164752" y="2489"/>
                    <a:pt x="167640" y="2091"/>
                  </a:cubicBezTo>
                  <a:cubicBezTo>
                    <a:pt x="170529" y="1693"/>
                    <a:pt x="176107" y="349"/>
                    <a:pt x="177800" y="0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79" name="Google Shape;379;p47"/>
            <p:cNvSpPr txBox="1"/>
            <p:nvPr/>
          </p:nvSpPr>
          <p:spPr>
            <a:xfrm>
              <a:off x="3511164" y="2241179"/>
              <a:ext cx="6468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MRC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47"/>
            <p:cNvSpPr txBox="1"/>
            <p:nvPr/>
          </p:nvSpPr>
          <p:spPr>
            <a:xfrm>
              <a:off x="5386300" y="2749175"/>
              <a:ext cx="612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EGC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47"/>
            <p:cNvSpPr txBox="1"/>
            <p:nvPr/>
          </p:nvSpPr>
          <p:spPr>
            <a:xfrm>
              <a:off x="6178157" y="3765186"/>
              <a:ext cx="6126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SC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2" name="Google Shape;382;p47"/>
            <p:cNvCxnSpPr>
              <a:stCxn id="379" idx="3"/>
            </p:cNvCxnSpPr>
            <p:nvPr/>
          </p:nvCxnSpPr>
          <p:spPr>
            <a:xfrm>
              <a:off x="4157964" y="2466929"/>
              <a:ext cx="896400" cy="9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3" name="Google Shape;383;p47"/>
            <p:cNvCxnSpPr>
              <a:stCxn id="380" idx="1"/>
            </p:cNvCxnSpPr>
            <p:nvPr/>
          </p:nvCxnSpPr>
          <p:spPr>
            <a:xfrm rot="10800000">
              <a:off x="4953100" y="2872025"/>
              <a:ext cx="433200" cy="10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4" name="Google Shape;384;p47"/>
            <p:cNvCxnSpPr>
              <a:stCxn id="381" idx="1"/>
            </p:cNvCxnSpPr>
            <p:nvPr/>
          </p:nvCxnSpPr>
          <p:spPr>
            <a:xfrm rot="10800000">
              <a:off x="5625257" y="3768336"/>
              <a:ext cx="552900" cy="22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385" name="Google Shape;385;p47"/>
          <p:cNvPicPr preferRelativeResize="0"/>
          <p:nvPr/>
        </p:nvPicPr>
        <p:blipFill rotWithShape="1">
          <a:blip r:embed="rId4">
            <a:alphaModFix/>
          </a:blip>
          <a:srcRect b="0" l="7956" r="9248" t="0"/>
          <a:stretch/>
        </p:blipFill>
        <p:spPr>
          <a:xfrm>
            <a:off x="4397875" y="1530512"/>
            <a:ext cx="4682574" cy="30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7"/>
          <p:cNvSpPr txBox="1"/>
          <p:nvPr/>
        </p:nvSpPr>
        <p:spPr>
          <a:xfrm>
            <a:off x="1421800" y="1205750"/>
            <a:ext cx="10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SNR vs Nr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7"/>
          <p:cNvSpPr txBox="1"/>
          <p:nvPr/>
        </p:nvSpPr>
        <p:spPr>
          <a:xfrm>
            <a:off x="6260113" y="1335425"/>
            <a:ext cx="10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BER vs SNR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ganho de diversidade</a:t>
            </a:r>
            <a:endParaRPr/>
          </a:p>
        </p:txBody>
      </p:sp>
      <p:sp>
        <p:nvSpPr>
          <p:cNvPr id="394" name="Google Shape;394;p4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/>
              <a:t>Código exemplo em python: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https://github.com/Vignesh-Desmond/receiver-diversity-combining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ganho de diversidade</a:t>
            </a:r>
            <a:endParaRPr/>
          </a:p>
        </p:txBody>
      </p:sp>
      <p:pic>
        <p:nvPicPr>
          <p:cNvPr id="401" name="Google Shape;4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600" y="1561350"/>
            <a:ext cx="4361700" cy="35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9"/>
          <p:cNvSpPr txBox="1"/>
          <p:nvPr/>
        </p:nvSpPr>
        <p:spPr>
          <a:xfrm>
            <a:off x="0" y="1441825"/>
            <a:ext cx="4641600" cy="26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96881" rtl="0" algn="just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303030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Ordem de diversidade (Nd): número de réplicas independentes de um sinal transmitido que estão disponíveis no receptor para combinação</a:t>
            </a:r>
            <a:endParaRPr sz="13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96881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just">
              <a:lnSpc>
                <a:spcPct val="115000"/>
              </a:lnSpc>
              <a:spcBef>
                <a:spcPts val="2400"/>
              </a:spcBef>
              <a:spcAft>
                <a:spcPts val="1000"/>
              </a:spcAft>
              <a:buClr>
                <a:srgbClr val="303030"/>
              </a:buClr>
              <a:buSzPts val="1300"/>
              <a:buFont typeface="Roboto"/>
              <a:buChar char="●"/>
            </a:pPr>
            <a:r>
              <a:rPr lang="pt-BR" sz="13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Ganho de diversidade (Gd): a inclinação da curva obtida plotando a probabilidade de erro de bit em uma escala logarítmica versus Eb/ N0 médio em dB, quando Eb/N0 fica grande (ou seja, na região onde a curva é linear)</a:t>
            </a:r>
            <a:endParaRPr sz="13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49"/>
          <p:cNvSpPr txBox="1"/>
          <p:nvPr/>
        </p:nvSpPr>
        <p:spPr>
          <a:xfrm>
            <a:off x="4757275" y="1188463"/>
            <a:ext cx="43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Rayleigh fading with maximal ratio receive combining</a:t>
            </a:r>
            <a:endParaRPr/>
          </a:p>
        </p:txBody>
      </p:sp>
      <p:pic>
        <p:nvPicPr>
          <p:cNvPr id="404" name="Google Shape;40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6213" y="4020325"/>
            <a:ext cx="2547625" cy="4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5350" y="2341750"/>
            <a:ext cx="1709342" cy="40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49"/>
          <p:cNvGrpSpPr/>
          <p:nvPr/>
        </p:nvGrpSpPr>
        <p:grpSpPr>
          <a:xfrm>
            <a:off x="818800" y="4391050"/>
            <a:ext cx="1509000" cy="818375"/>
            <a:chOff x="818800" y="4391050"/>
            <a:chExt cx="1509000" cy="818375"/>
          </a:xfrm>
        </p:grpSpPr>
        <p:cxnSp>
          <p:nvCxnSpPr>
            <p:cNvPr id="407" name="Google Shape;407;p49"/>
            <p:cNvCxnSpPr/>
            <p:nvPr/>
          </p:nvCxnSpPr>
          <p:spPr>
            <a:xfrm flipH="1" rot="10800000">
              <a:off x="1707525" y="4391050"/>
              <a:ext cx="459900" cy="32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8" name="Google Shape;408;p49"/>
            <p:cNvSpPr txBox="1"/>
            <p:nvPr/>
          </p:nvSpPr>
          <p:spPr>
            <a:xfrm>
              <a:off x="818800" y="4593825"/>
              <a:ext cx="1509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cte que depende da modulação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9" name="Google Shape;409;p49"/>
          <p:cNvGrpSpPr/>
          <p:nvPr/>
        </p:nvGrpSpPr>
        <p:grpSpPr>
          <a:xfrm>
            <a:off x="2445825" y="4425625"/>
            <a:ext cx="1387800" cy="783800"/>
            <a:chOff x="2445825" y="4425625"/>
            <a:chExt cx="1387800" cy="783800"/>
          </a:xfrm>
        </p:grpSpPr>
        <p:cxnSp>
          <p:nvCxnSpPr>
            <p:cNvPr id="410" name="Google Shape;410;p49"/>
            <p:cNvCxnSpPr/>
            <p:nvPr/>
          </p:nvCxnSpPr>
          <p:spPr>
            <a:xfrm rot="10800000">
              <a:off x="2557725" y="4425625"/>
              <a:ext cx="501900" cy="29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1" name="Google Shape;411;p49"/>
            <p:cNvSpPr txBox="1"/>
            <p:nvPr/>
          </p:nvSpPr>
          <p:spPr>
            <a:xfrm>
              <a:off x="2445825" y="4593825"/>
              <a:ext cx="1387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cte chamada de 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ganho de código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ganho de diversidade</a:t>
            </a:r>
            <a:endParaRPr/>
          </a:p>
        </p:txBody>
      </p:sp>
      <p:sp>
        <p:nvSpPr>
          <p:cNvPr id="418" name="Google Shape;418;p50"/>
          <p:cNvSpPr txBox="1"/>
          <p:nvPr/>
        </p:nvSpPr>
        <p:spPr>
          <a:xfrm>
            <a:off x="0" y="1441825"/>
            <a:ext cx="8904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96881" rtl="0" algn="just">
              <a:lnSpc>
                <a:spcPct val="115000"/>
              </a:lnSpc>
              <a:spcBef>
                <a:spcPts val="2400"/>
              </a:spcBef>
              <a:spcAft>
                <a:spcPts val="1000"/>
              </a:spcAft>
              <a:buClr>
                <a:srgbClr val="303030"/>
              </a:buClr>
              <a:buSzPts val="1300"/>
              <a:buFont typeface="Roboto"/>
              <a:buChar char="●"/>
            </a:pPr>
            <a:r>
              <a:rPr b="1" lang="pt-BR" sz="13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Exemplo: Como calcular o ganho de diversidade:</a:t>
            </a:r>
            <a:r>
              <a:rPr lang="pt-BR" sz="13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Suponha que a probabilidade de erro de bit é 10 </a:t>
            </a:r>
            <a:r>
              <a:rPr baseline="30000" lang="pt-BR" sz="13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−4</a:t>
            </a:r>
            <a:r>
              <a:rPr lang="pt-BR" sz="13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em Eb/N0 = 30 dB e que é 3,5 × 10</a:t>
            </a:r>
            <a:r>
              <a:rPr baseline="30000" lang="pt-BR" sz="13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−4</a:t>
            </a:r>
            <a:r>
              <a:rPr lang="pt-BR" sz="13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em Eb/N0 = 27,5 dB. Assuma que estamos na região linear da curva. Qual é o ganho de diversidade deste sistema?</a:t>
            </a:r>
            <a:endParaRPr sz="13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50"/>
          <p:cNvSpPr txBox="1"/>
          <p:nvPr/>
        </p:nvSpPr>
        <p:spPr>
          <a:xfrm>
            <a:off x="403400" y="2266950"/>
            <a:ext cx="8367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Resposta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Converter para dB -&gt; Pb [dB] = 10log</a:t>
            </a:r>
            <a:r>
              <a:rPr baseline="-25000" lang="pt-BR">
                <a:latin typeface="Roboto"/>
                <a:ea typeface="Roboto"/>
                <a:cs typeface="Roboto"/>
                <a:sym typeface="Roboto"/>
              </a:rPr>
              <a:t> 10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(ζ ) − Gd Gc [db] − Gd (</a:t>
            </a:r>
            <a:r>
              <a:rPr lang="pt-BR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Eb/N0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[dB])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Subtraindo </a:t>
            </a:r>
            <a:r>
              <a:rPr lang="pt-BR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probabilidade de erro de bit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inicial da final temos: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22860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Pb(i) - Pb(f) = − Gd ( </a:t>
            </a:r>
            <a:r>
              <a:rPr lang="pt-BR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Eb/N0 (i) 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−</a:t>
            </a:r>
            <a:r>
              <a:rPr lang="pt-BR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Eb/N0 (f) 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Substituindo 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Pb(i) = 10log</a:t>
            </a:r>
            <a:r>
              <a:rPr baseline="-25000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10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BR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10 </a:t>
            </a:r>
            <a:r>
              <a:rPr baseline="30000" lang="pt-BR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−4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=−40 dB, Pb(f) = 10log</a:t>
            </a:r>
            <a:r>
              <a:rPr baseline="-25000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10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BR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3,5 × 10</a:t>
            </a:r>
            <a:r>
              <a:rPr baseline="30000" lang="pt-BR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−4</a:t>
            </a:r>
            <a:r>
              <a:rPr lang="pt-BR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=−34.6 dB, </a:t>
            </a:r>
            <a:r>
              <a:rPr lang="pt-BR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Eb/N0 (i) = 30 dB, 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Eb/N0 (f) = 27,5 dB, temos: </a:t>
            </a:r>
            <a:endParaRPr>
              <a:solidFill>
                <a:srgbClr val="3030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 				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−40 −(−34.6) = −Gd (30 −</a:t>
            </a:r>
            <a:r>
              <a:rPr lang="pt-BR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27,5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2743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Gd =  5.4 / 2.5 = 2.16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ganho de diversidade</a:t>
            </a:r>
            <a:endParaRPr/>
          </a:p>
        </p:txBody>
      </p:sp>
      <p:sp>
        <p:nvSpPr>
          <p:cNvPr id="426" name="Google Shape;426;p5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just">
              <a:spcBef>
                <a:spcPts val="36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Diversidade na transmissão (MISO ou MIMO)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○"/>
            </a:pPr>
            <a:r>
              <a:rPr b="1" i="1"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Space Time Coding</a:t>
            </a:r>
            <a:r>
              <a:rPr b="1"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– STC</a:t>
            </a: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é a técnica mais clássica de diversidade de transmissão, para obter múltiplas cópias do sinal no receptor.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just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○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Este tipo de implementação consiste em uma exploração tanto da diversidade espacial (sinais transmitidos por antenas diferentes) quanto da diversidade temporal (sinais transmitidos em instantes de tempo diferentes);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050" y="2681325"/>
            <a:ext cx="5660249" cy="24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ganho de diversidade</a:t>
            </a:r>
            <a:endParaRPr/>
          </a:p>
        </p:txBody>
      </p:sp>
      <p:sp>
        <p:nvSpPr>
          <p:cNvPr id="434" name="Google Shape;434;p5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Por que usar diversidade na transmissão? 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○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motivação para desenvolver a diversidade de transmissão foi o fato de que a unidade móvel em a maioria dos sistemas celulares é pequena e, como resultado, muitas vezes não é capaz de ter vários antenas. 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○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Isso levou à necessidade de encontrar um método baseado no espaço para criar réplicas do sinal transmitido em um receptor tendo apenas uma antena.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 esquema Alamouti consegue diversidade no </a:t>
            </a:r>
            <a:r>
              <a:rPr lang="pt-BR" sz="1500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transmissor </a:t>
            </a: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 desempenho ideal (ou seja, desempenho equivalente ao MRC) sem uma redução na taxa de dados ou a necessidade de CSIT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ganho de diversidade</a:t>
            </a:r>
            <a:endParaRPr/>
          </a:p>
        </p:txBody>
      </p:sp>
      <p:sp>
        <p:nvSpPr>
          <p:cNvPr id="441" name="Google Shape;441;p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just">
              <a:spcBef>
                <a:spcPts val="36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Diversidade na transmissão (MISO): Esquema de Alamouti 2x1 </a:t>
            </a:r>
            <a:endParaRPr sz="1500">
              <a:solidFill>
                <a:srgbClr val="3030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825" y="2145650"/>
            <a:ext cx="4009450" cy="9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750" y="1558200"/>
            <a:ext cx="3150225" cy="351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2800" y="4198775"/>
            <a:ext cx="2366600" cy="7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3"/>
          <p:cNvSpPr txBox="1"/>
          <p:nvPr/>
        </p:nvSpPr>
        <p:spPr>
          <a:xfrm>
            <a:off x="4945588" y="1637825"/>
            <a:ext cx="265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Alamouti transmitting rules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3"/>
          <p:cNvSpPr txBox="1"/>
          <p:nvPr/>
        </p:nvSpPr>
        <p:spPr>
          <a:xfrm>
            <a:off x="4712800" y="3739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Alamouti combining rules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ganho de diversidade</a:t>
            </a:r>
            <a:endParaRPr/>
          </a:p>
        </p:txBody>
      </p:sp>
      <p:sp>
        <p:nvSpPr>
          <p:cNvPr id="453" name="Google Shape;453;p5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just">
              <a:spcBef>
                <a:spcPts val="36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Diversidade na transmissão (MISO): Esquema de Alamouti 2x1 </a:t>
            </a:r>
            <a:endParaRPr sz="1500">
              <a:solidFill>
                <a:srgbClr val="30303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56150"/>
            <a:ext cx="379234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4"/>
          <p:cNvSpPr txBox="1"/>
          <p:nvPr/>
        </p:nvSpPr>
        <p:spPr>
          <a:xfrm>
            <a:off x="4572025" y="2828000"/>
            <a:ext cx="37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Alamouti gives the same results as MRC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56" name="Google Shape;456;p54"/>
          <p:cNvSpPr txBox="1"/>
          <p:nvPr/>
        </p:nvSpPr>
        <p:spPr>
          <a:xfrm>
            <a:off x="5509825" y="1555950"/>
            <a:ext cx="15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Received signal 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457" name="Google Shape;45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25" y="1516375"/>
            <a:ext cx="3150225" cy="351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7775" y="3264625"/>
            <a:ext cx="5100800" cy="16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Configurações de múltiplas antenas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457200" y="1200150"/>
            <a:ext cx="3132000" cy="369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just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Sob perspectiva do “canal de comunicação”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Os termos “</a:t>
            </a:r>
            <a:r>
              <a:rPr i="1"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” e “</a:t>
            </a:r>
            <a:r>
              <a:rPr i="1"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” em sistemas de antenas referem-se às entradas e saídas do canal e estão associados implicitamente com as antenas transmissoras e receptoras;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550" y="3109050"/>
            <a:ext cx="4997074" cy="19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550" y="908825"/>
            <a:ext cx="4997076" cy="190991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/>
        </p:nvSpPr>
        <p:spPr>
          <a:xfrm>
            <a:off x="4070200" y="2520650"/>
            <a:ext cx="18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Single-Input Single-Output</a:t>
            </a:r>
            <a:endParaRPr b="1" sz="900"/>
          </a:p>
        </p:txBody>
      </p:sp>
      <p:sp>
        <p:nvSpPr>
          <p:cNvPr id="157" name="Google Shape;157;p28"/>
          <p:cNvSpPr txBox="1"/>
          <p:nvPr/>
        </p:nvSpPr>
        <p:spPr>
          <a:xfrm>
            <a:off x="4070200" y="4713150"/>
            <a:ext cx="1923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Multiple-Input Single-Output</a:t>
            </a:r>
            <a:endParaRPr b="1" sz="900"/>
          </a:p>
        </p:txBody>
      </p:sp>
      <p:sp>
        <p:nvSpPr>
          <p:cNvPr id="158" name="Google Shape;158;p28"/>
          <p:cNvSpPr txBox="1"/>
          <p:nvPr/>
        </p:nvSpPr>
        <p:spPr>
          <a:xfrm>
            <a:off x="6641950" y="2569900"/>
            <a:ext cx="196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Single-Input Multiple-Output</a:t>
            </a:r>
            <a:endParaRPr b="1" sz="900"/>
          </a:p>
        </p:txBody>
      </p:sp>
      <p:sp>
        <p:nvSpPr>
          <p:cNvPr id="159" name="Google Shape;159;p28"/>
          <p:cNvSpPr txBox="1"/>
          <p:nvPr/>
        </p:nvSpPr>
        <p:spPr>
          <a:xfrm>
            <a:off x="6641950" y="4804800"/>
            <a:ext cx="2007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/>
              <a:t>Multiple-Input Multiple-Output</a:t>
            </a:r>
            <a:endParaRPr b="1" sz="900"/>
          </a:p>
        </p:txBody>
      </p:sp>
      <p:sp>
        <p:nvSpPr>
          <p:cNvPr id="160" name="Google Shape;160;p28"/>
          <p:cNvSpPr txBox="1"/>
          <p:nvPr/>
        </p:nvSpPr>
        <p:spPr>
          <a:xfrm>
            <a:off x="1073325" y="4063225"/>
            <a:ext cx="20073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Nt × Nr MIMO</a:t>
            </a:r>
            <a:r>
              <a:rPr lang="pt-BR"/>
              <a:t> systems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ganho de diversidade</a:t>
            </a:r>
            <a:endParaRPr/>
          </a:p>
        </p:txBody>
      </p:sp>
      <p:sp>
        <p:nvSpPr>
          <p:cNvPr id="465" name="Google Shape;465;p55"/>
          <p:cNvSpPr txBox="1"/>
          <p:nvPr>
            <p:ph idx="1" type="body"/>
          </p:nvPr>
        </p:nvSpPr>
        <p:spPr>
          <a:xfrm>
            <a:off x="104600" y="1200150"/>
            <a:ext cx="4071300" cy="384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23850" lvl="0" marL="457200" rtl="0" algn="just">
              <a:spcBef>
                <a:spcPts val="36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Diversidade na transmissão vs recepção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30303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Caso a potência total transmitida seja a mesma em ambos esquemas (como na Figura), </a:t>
            </a: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curvas de Alamouti são deslocadas 3 dB para a direita das curvas MRC, sugerindo que o desempenho de Alamouti é, na verdade, 3 dB pior do que o MRC;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Comparação mais “justa” seria considerar a potência de transmissão por antena igual em ambos os sistemas,  dessa forma as curvas BER versus SNR ficarão uma sobre a outra;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300" y="1331275"/>
            <a:ext cx="4985900" cy="35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ganho de diversidade</a:t>
            </a:r>
            <a:endParaRPr/>
          </a:p>
        </p:txBody>
      </p:sp>
      <p:sp>
        <p:nvSpPr>
          <p:cNvPr id="473" name="Google Shape;473;p56"/>
          <p:cNvSpPr txBox="1"/>
          <p:nvPr>
            <p:ph idx="1" type="body"/>
          </p:nvPr>
        </p:nvSpPr>
        <p:spPr>
          <a:xfrm>
            <a:off x="457200" y="1200150"/>
            <a:ext cx="8229600" cy="382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just">
              <a:spcBef>
                <a:spcPts val="36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Necessário CSIR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Independente da forma de implementação (diversidade de recepção ou transmissão), o ganho de diversidade pode ser explorado para prover: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just">
              <a:spcBef>
                <a:spcPts val="100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○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Maior taxa de dados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just">
              <a:spcBef>
                <a:spcPts val="100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○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Aumento de cobertura 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just">
              <a:spcBef>
                <a:spcPts val="100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○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Redução da potência de transmissão (ou seja, reduzir consumo de energia)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 ganho de diversidade depende diretamente da habilidade do canal sem fio em produzir efeitos/distorções independentes nos sinais observados, ou seja, se o canal é capaz de produzir diversidade (diferença) nas observações do sinal. 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just">
              <a:spcBef>
                <a:spcPts val="100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○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Definir o distanciamento entre as antenas que transmitem e/ou recebem o sinal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just">
              <a:spcBef>
                <a:spcPts val="1000"/>
              </a:spcBef>
              <a:spcAft>
                <a:spcPts val="1000"/>
              </a:spcAft>
              <a:buClr>
                <a:srgbClr val="303030"/>
              </a:buClr>
              <a:buSzPts val="1500"/>
              <a:buFont typeface="Roboto"/>
              <a:buChar char="○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Valores práticos variam entre λ/2 a λ, e.g., em 3.5 GHz, seria entre [λ/2=4.28 cm a λ=8.56 cm]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Capacidade de um sistema SISO</a:t>
            </a:r>
            <a:endParaRPr/>
          </a:p>
        </p:txBody>
      </p:sp>
      <p:pic>
        <p:nvPicPr>
          <p:cNvPr id="480" name="Google Shape;4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875" y="1143850"/>
            <a:ext cx="5849451" cy="16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7"/>
          <p:cNvSpPr txBox="1"/>
          <p:nvPr/>
        </p:nvSpPr>
        <p:spPr>
          <a:xfrm>
            <a:off x="5208400" y="3667450"/>
            <a:ext cx="2603400" cy="61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ganho do canal |g|</a:t>
            </a:r>
            <a:r>
              <a:rPr baseline="30000" lang="pt-BR"/>
              <a:t>2 </a:t>
            </a:r>
            <a:r>
              <a:rPr lang="pt-BR"/>
              <a:t> está em torno de −70 dB a −130 dB</a:t>
            </a:r>
            <a:endParaRPr/>
          </a:p>
        </p:txBody>
      </p:sp>
      <p:pic>
        <p:nvPicPr>
          <p:cNvPr id="482" name="Google Shape;48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875" y="3269800"/>
            <a:ext cx="3931250" cy="149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57"/>
          <p:cNvGrpSpPr/>
          <p:nvPr/>
        </p:nvGrpSpPr>
        <p:grpSpPr>
          <a:xfrm>
            <a:off x="5645800" y="1063375"/>
            <a:ext cx="1876825" cy="707450"/>
            <a:chOff x="6484000" y="1063375"/>
            <a:chExt cx="1876825" cy="707450"/>
          </a:xfrm>
        </p:grpSpPr>
        <p:pic>
          <p:nvPicPr>
            <p:cNvPr id="484" name="Google Shape;484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26700" y="1063375"/>
              <a:ext cx="1634125" cy="424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5" name="Google Shape;485;p57"/>
            <p:cNvCxnSpPr>
              <a:endCxn id="484" idx="1"/>
            </p:cNvCxnSpPr>
            <p:nvPr/>
          </p:nvCxnSpPr>
          <p:spPr>
            <a:xfrm flipH="1" rot="10800000">
              <a:off x="6484000" y="1275525"/>
              <a:ext cx="242700" cy="49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86" name="Google Shape;486;p57"/>
          <p:cNvGrpSpPr/>
          <p:nvPr/>
        </p:nvGrpSpPr>
        <p:grpSpPr>
          <a:xfrm>
            <a:off x="6079104" y="2089996"/>
            <a:ext cx="2023034" cy="736862"/>
            <a:chOff x="6917275" y="2089938"/>
            <a:chExt cx="2023034" cy="736862"/>
          </a:xfrm>
        </p:grpSpPr>
        <p:pic>
          <p:nvPicPr>
            <p:cNvPr id="487" name="Google Shape;487;p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21875" y="2469075"/>
              <a:ext cx="1818434" cy="3577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8" name="Google Shape;488;p57"/>
            <p:cNvCxnSpPr/>
            <p:nvPr/>
          </p:nvCxnSpPr>
          <p:spPr>
            <a:xfrm>
              <a:off x="6917275" y="2089938"/>
              <a:ext cx="357000" cy="4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89" name="Google Shape;489;p57"/>
          <p:cNvSpPr txBox="1"/>
          <p:nvPr/>
        </p:nvSpPr>
        <p:spPr>
          <a:xfrm>
            <a:off x="2019275" y="2838950"/>
            <a:ext cx="11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Capacidade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Capacidade de um sistema SIMO</a:t>
            </a:r>
            <a:endParaRPr/>
          </a:p>
        </p:txBody>
      </p:sp>
      <p:pic>
        <p:nvPicPr>
          <p:cNvPr id="496" name="Google Shape;4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25" y="1138154"/>
            <a:ext cx="8155804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Capacidade de um sistema SIMO</a:t>
            </a:r>
            <a:endParaRPr/>
          </a:p>
        </p:txBody>
      </p:sp>
      <p:pic>
        <p:nvPicPr>
          <p:cNvPr id="503" name="Google Shape;50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88" y="1095829"/>
            <a:ext cx="8530414" cy="377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Capacidade de um sistema SIMO</a:t>
            </a:r>
            <a:endParaRPr/>
          </a:p>
        </p:txBody>
      </p:sp>
      <p:pic>
        <p:nvPicPr>
          <p:cNvPr id="510" name="Google Shape;51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800" y="1063375"/>
            <a:ext cx="7506723" cy="39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0"/>
          <p:cNvSpPr/>
          <p:nvPr/>
        </p:nvSpPr>
        <p:spPr>
          <a:xfrm>
            <a:off x="1143000" y="1157100"/>
            <a:ext cx="3379500" cy="8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0"/>
          <p:cNvSpPr txBox="1"/>
          <p:nvPr/>
        </p:nvSpPr>
        <p:spPr>
          <a:xfrm>
            <a:off x="914400" y="1305275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Necessário CSIR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Capacidade de um sistema MISO</a:t>
            </a:r>
            <a:endParaRPr/>
          </a:p>
        </p:txBody>
      </p:sp>
      <p:pic>
        <p:nvPicPr>
          <p:cNvPr id="519" name="Google Shape;51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00" y="1173454"/>
            <a:ext cx="8184302" cy="377532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1"/>
          <p:cNvSpPr txBox="1"/>
          <p:nvPr/>
        </p:nvSpPr>
        <p:spPr>
          <a:xfrm>
            <a:off x="431700" y="101400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Necessário CSIT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Capacidade de um sistema MISO</a:t>
            </a:r>
            <a:endParaRPr/>
          </a:p>
        </p:txBody>
      </p:sp>
      <p:sp>
        <p:nvSpPr>
          <p:cNvPr id="527" name="Google Shape;527;p62"/>
          <p:cNvSpPr txBox="1"/>
          <p:nvPr/>
        </p:nvSpPr>
        <p:spPr>
          <a:xfrm>
            <a:off x="431700" y="101400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Necessário CSIT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8" name="Google Shape;5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75" y="1414200"/>
            <a:ext cx="7444701" cy="34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Comparação da capacidade de sistemas SIMO e MISO</a:t>
            </a:r>
            <a:endParaRPr/>
          </a:p>
        </p:txBody>
      </p:sp>
      <p:pic>
        <p:nvPicPr>
          <p:cNvPr id="535" name="Google Shape;535;p63"/>
          <p:cNvPicPr preferRelativeResize="0"/>
          <p:nvPr/>
        </p:nvPicPr>
        <p:blipFill rotWithShape="1">
          <a:blip r:embed="rId3">
            <a:alphaModFix/>
          </a:blip>
          <a:srcRect b="0" l="0" r="0" t="12273"/>
          <a:stretch/>
        </p:blipFill>
        <p:spPr>
          <a:xfrm>
            <a:off x="724825" y="2191650"/>
            <a:ext cx="7894450" cy="28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3"/>
          <p:cNvSpPr txBox="1"/>
          <p:nvPr/>
        </p:nvSpPr>
        <p:spPr>
          <a:xfrm>
            <a:off x="3453000" y="128835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é proporcional à 𝑀 (Nr ou Nt)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5200" y="1337864"/>
            <a:ext cx="555107" cy="3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3"/>
          <p:cNvSpPr txBox="1"/>
          <p:nvPr/>
        </p:nvSpPr>
        <p:spPr>
          <a:xfrm>
            <a:off x="3110250" y="1791450"/>
            <a:ext cx="40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ρ é a SNR no cenário SISO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multiplexação</a:t>
            </a:r>
            <a:endParaRPr/>
          </a:p>
        </p:txBody>
      </p:sp>
      <p:sp>
        <p:nvSpPr>
          <p:cNvPr id="545" name="Google Shape;545;p6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pt-BR" sz="15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Transmissão simultânea de várias mensagens independentes por uma mesma via, canal ou linha;</a:t>
            </a:r>
            <a:endParaRPr sz="15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pt-BR" sz="15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ex: TDM e FDM</a:t>
            </a:r>
            <a:endParaRPr sz="15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6" name="Google Shape;54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75" y="2017900"/>
            <a:ext cx="8461001" cy="21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4"/>
          <p:cNvSpPr txBox="1"/>
          <p:nvPr/>
        </p:nvSpPr>
        <p:spPr>
          <a:xfrm>
            <a:off x="3434975" y="1762050"/>
            <a:ext cx="29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M</a:t>
            </a:r>
            <a:r>
              <a:rPr b="1" lang="pt-BR"/>
              <a:t>ultiplexação espacial (MIMO)</a:t>
            </a:r>
            <a:endParaRPr b="1"/>
          </a:p>
        </p:txBody>
      </p:sp>
      <p:sp>
        <p:nvSpPr>
          <p:cNvPr id="548" name="Google Shape;548;p64"/>
          <p:cNvSpPr/>
          <p:nvPr/>
        </p:nvSpPr>
        <p:spPr>
          <a:xfrm>
            <a:off x="501800" y="2976450"/>
            <a:ext cx="996600" cy="787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" name="Google Shape;549;p64"/>
          <p:cNvGrpSpPr/>
          <p:nvPr/>
        </p:nvGrpSpPr>
        <p:grpSpPr>
          <a:xfrm>
            <a:off x="1727200" y="4140050"/>
            <a:ext cx="1740600" cy="1003450"/>
            <a:chOff x="1727200" y="4140050"/>
            <a:chExt cx="1740600" cy="1003450"/>
          </a:xfrm>
        </p:grpSpPr>
        <p:cxnSp>
          <p:nvCxnSpPr>
            <p:cNvPr id="550" name="Google Shape;550;p64"/>
            <p:cNvCxnSpPr/>
            <p:nvPr/>
          </p:nvCxnSpPr>
          <p:spPr>
            <a:xfrm rot="10800000">
              <a:off x="2556400" y="4140050"/>
              <a:ext cx="7500" cy="41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51" name="Google Shape;551;p64"/>
            <p:cNvSpPr txBox="1"/>
            <p:nvPr/>
          </p:nvSpPr>
          <p:spPr>
            <a:xfrm>
              <a:off x="1727200" y="4527900"/>
              <a:ext cx="1740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Mapeia os streams para cada antena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64"/>
          <p:cNvGrpSpPr/>
          <p:nvPr/>
        </p:nvGrpSpPr>
        <p:grpSpPr>
          <a:xfrm>
            <a:off x="5502825" y="4140050"/>
            <a:ext cx="2711700" cy="1003450"/>
            <a:chOff x="1204250" y="4140050"/>
            <a:chExt cx="2711700" cy="1003450"/>
          </a:xfrm>
        </p:grpSpPr>
        <p:cxnSp>
          <p:nvCxnSpPr>
            <p:cNvPr id="553" name="Google Shape;553;p64"/>
            <p:cNvCxnSpPr/>
            <p:nvPr/>
          </p:nvCxnSpPr>
          <p:spPr>
            <a:xfrm rot="10800000">
              <a:off x="2556400" y="4140050"/>
              <a:ext cx="7500" cy="41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54" name="Google Shape;554;p64"/>
            <p:cNvSpPr txBox="1"/>
            <p:nvPr/>
          </p:nvSpPr>
          <p:spPr>
            <a:xfrm>
              <a:off x="1204250" y="4527900"/>
              <a:ext cx="2711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Processa o sinal recebido de</a:t>
              </a: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 cada antena e recupera os streams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5" name="Google Shape;555;p64"/>
          <p:cNvGrpSpPr/>
          <p:nvPr/>
        </p:nvGrpSpPr>
        <p:grpSpPr>
          <a:xfrm>
            <a:off x="3934750" y="4216250"/>
            <a:ext cx="1740600" cy="788050"/>
            <a:chOff x="1727200" y="4140050"/>
            <a:chExt cx="1740600" cy="788050"/>
          </a:xfrm>
        </p:grpSpPr>
        <p:cxnSp>
          <p:nvCxnSpPr>
            <p:cNvPr id="556" name="Google Shape;556;p64"/>
            <p:cNvCxnSpPr/>
            <p:nvPr/>
          </p:nvCxnSpPr>
          <p:spPr>
            <a:xfrm rot="10800000">
              <a:off x="2556400" y="4140050"/>
              <a:ext cx="7500" cy="41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57" name="Google Shape;557;p64"/>
            <p:cNvSpPr txBox="1"/>
            <p:nvPr/>
          </p:nvSpPr>
          <p:spPr>
            <a:xfrm>
              <a:off x="1727200" y="4527900"/>
              <a:ext cx="174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pt-BR">
                  <a:latin typeface="Calibri"/>
                  <a:ea typeface="Calibri"/>
                  <a:cs typeface="Calibri"/>
                  <a:sym typeface="Calibri"/>
                </a:rPr>
                <a:t>channel rank</a:t>
              </a:r>
              <a:endParaRPr i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SU-MIMO vs MU-MIMO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1977"/>
            <a:ext cx="9144000" cy="3807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multiplexação</a:t>
            </a:r>
            <a:endParaRPr b="1"/>
          </a:p>
        </p:txBody>
      </p:sp>
      <p:sp>
        <p:nvSpPr>
          <p:cNvPr id="564" name="Google Shape;564;p6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●"/>
            </a:pPr>
            <a:r>
              <a:rPr lang="pt-BR" sz="2800"/>
              <a:t>Máximo número de streams:</a:t>
            </a:r>
            <a:endParaRPr sz="2800"/>
          </a:p>
          <a:p>
            <a:pPr indent="457200" lvl="0" marL="18288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2800"/>
              <a:t>N</a:t>
            </a:r>
            <a:r>
              <a:rPr baseline="-25000" lang="pt-BR" sz="2800"/>
              <a:t>stream</a:t>
            </a:r>
            <a:r>
              <a:rPr lang="pt-BR" sz="2800"/>
              <a:t> = min (Nt , Nr )</a:t>
            </a:r>
            <a:endParaRPr sz="2800"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●"/>
            </a:pPr>
            <a:r>
              <a:rPr lang="pt-BR" sz="2800"/>
              <a:t>Capacidade teórica N × N MIMO system:</a:t>
            </a:r>
            <a:endParaRPr sz="2800"/>
          </a:p>
          <a:p>
            <a:pPr indent="457200" lvl="0" marL="22860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2800"/>
              <a:t>C</a:t>
            </a:r>
            <a:r>
              <a:rPr baseline="-25000" lang="pt-BR" sz="2800"/>
              <a:t>MIMO</a:t>
            </a:r>
            <a:r>
              <a:rPr lang="pt-BR" sz="2800"/>
              <a:t> (N) = N C</a:t>
            </a:r>
            <a:r>
              <a:rPr baseline="-25000" lang="pt-BR" sz="2800"/>
              <a:t>SISO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  <p:sp>
        <p:nvSpPr>
          <p:cNvPr id="565" name="Google Shape;565;p65"/>
          <p:cNvSpPr txBox="1"/>
          <p:nvPr/>
        </p:nvSpPr>
        <p:spPr>
          <a:xfrm>
            <a:off x="971175" y="3735300"/>
            <a:ext cx="7612500" cy="61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 eficiência espectral de um sistema MIMO aumenta linearmente com o número de antenas,</a:t>
            </a:r>
            <a:r>
              <a:rPr lang="pt-BR"/>
              <a:t> já que o aumento no número de streams não requer uma largura de banda maior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multiplexação</a:t>
            </a:r>
            <a:endParaRPr/>
          </a:p>
        </p:txBody>
      </p:sp>
      <p:pic>
        <p:nvPicPr>
          <p:cNvPr id="572" name="Google Shape;57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646" y="1063375"/>
            <a:ext cx="5435405" cy="40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multiplexação</a:t>
            </a:r>
            <a:endParaRPr/>
          </a:p>
        </p:txBody>
      </p:sp>
      <p:pic>
        <p:nvPicPr>
          <p:cNvPr id="579" name="Google Shape;57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825" y="1063375"/>
            <a:ext cx="6865901" cy="40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multiplexação</a:t>
            </a:r>
            <a:endParaRPr/>
          </a:p>
        </p:txBody>
      </p:sp>
      <p:sp>
        <p:nvSpPr>
          <p:cNvPr id="586" name="Google Shape;586;p68"/>
          <p:cNvSpPr txBox="1"/>
          <p:nvPr>
            <p:ph idx="1" type="body"/>
          </p:nvPr>
        </p:nvSpPr>
        <p:spPr>
          <a:xfrm>
            <a:off x="457200" y="1200150"/>
            <a:ext cx="80037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pt-BR" sz="1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Como calcular o rank do canal?</a:t>
            </a:r>
            <a:endParaRPr sz="15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pt-BR" sz="1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Exemplo: </a:t>
            </a:r>
            <a:endParaRPr sz="15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pt-BR" sz="1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 </a:t>
            </a:r>
            <a:r>
              <a:rPr lang="pt-BR" sz="1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=  -0.1   0.9</a:t>
            </a:r>
            <a:endParaRPr sz="15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2860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1        1    </a:t>
            </a:r>
            <a:endParaRPr sz="15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2860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		det(</a:t>
            </a:r>
            <a:r>
              <a:rPr b="1" lang="pt-BR" sz="1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pt-BR" sz="1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- λ</a:t>
            </a:r>
            <a:r>
              <a:rPr b="1" lang="pt-BR" sz="1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I</a:t>
            </a:r>
            <a:r>
              <a:rPr lang="pt-BR" sz="1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) =  det (-0.1- λ   0.9</a:t>
            </a:r>
            <a:endParaRPr sz="15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					   1        1- λ)        =  0  </a:t>
            </a:r>
            <a:endParaRPr sz="15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(-0.1- λ)*(1- λ) - (0.9*1) =  λ</a:t>
            </a:r>
            <a:r>
              <a:rPr baseline="30000" lang="pt-BR" sz="1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pt-BR" sz="1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- λ+ 0.1 λ - 0.1 -0.9 = λ</a:t>
            </a:r>
            <a:r>
              <a:rPr baseline="30000" lang="pt-BR" sz="1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pt-BR" sz="1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-0.9 λ - 1 = 0</a:t>
            </a:r>
            <a:endParaRPr sz="15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△ = sqrt((-0.9)</a:t>
            </a:r>
            <a:r>
              <a:rPr baseline="30000" lang="pt-BR" sz="1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pt-BR" sz="1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- 4*(- 1)) = sqrt(4.81) = 2.19</a:t>
            </a:r>
            <a:endParaRPr sz="15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λ1 = (0.9 + 2.19)/2 = 1.54</a:t>
            </a:r>
            <a:endParaRPr sz="15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λ2 = (0.9 - 2.19)/2 = -0.65</a:t>
            </a:r>
            <a:endParaRPr sz="15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multiplexação</a:t>
            </a:r>
            <a:endParaRPr/>
          </a:p>
        </p:txBody>
      </p:sp>
      <p:sp>
        <p:nvSpPr>
          <p:cNvPr id="593" name="Google Shape;593;p6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pt-BR" sz="15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Como calcular o rank do canal?</a:t>
            </a:r>
            <a:endParaRPr sz="15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pt-BR" sz="15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Exemplo usando o Matlab:</a:t>
            </a:r>
            <a:endParaRPr sz="15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69"/>
          <p:cNvSpPr txBox="1"/>
          <p:nvPr/>
        </p:nvSpPr>
        <p:spPr>
          <a:xfrm>
            <a:off x="174225" y="1895675"/>
            <a:ext cx="3627300" cy="28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228B22"/>
                </a:solidFill>
                <a:latin typeface="Calibri"/>
                <a:ea typeface="Calibri"/>
                <a:cs typeface="Calibri"/>
                <a:sym typeface="Calibri"/>
              </a:rPr>
              <a:t>%% Rich scaterring</a:t>
            </a:r>
            <a:endParaRPr sz="1100">
              <a:solidFill>
                <a:srgbClr val="228B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beta=1;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228B22"/>
                </a:solidFill>
                <a:latin typeface="Calibri"/>
                <a:ea typeface="Calibri"/>
                <a:cs typeface="Calibri"/>
                <a:sym typeface="Calibri"/>
              </a:rPr>
              <a:t>%ex1:</a:t>
            </a:r>
            <a:endParaRPr sz="1100">
              <a:solidFill>
                <a:srgbClr val="228B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Nr = 10;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 = 5;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H1 = sqrt(beta/2)*(randn (Nt,Nr) +1i*randn (Nt,Nr));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r1 = rank(H1)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&gt;&gt; r1 = 5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228B22"/>
                </a:solidFill>
                <a:latin typeface="Calibri"/>
                <a:ea typeface="Calibri"/>
                <a:cs typeface="Calibri"/>
                <a:sym typeface="Calibri"/>
              </a:rPr>
              <a:t>%ex2:</a:t>
            </a:r>
            <a:endParaRPr sz="1100">
              <a:solidFill>
                <a:srgbClr val="228B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Nr = 10;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 = 10;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H2 = sqrt(beta/2)*(randn (Nt,Nr) +1i*randn (Nt,Nr));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r2 = rank(H2)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&gt;&gt; r2 = 10</a:t>
            </a:r>
            <a:endParaRPr b="1"/>
          </a:p>
        </p:txBody>
      </p:sp>
      <p:grpSp>
        <p:nvGrpSpPr>
          <p:cNvPr id="595" name="Google Shape;595;p69"/>
          <p:cNvGrpSpPr/>
          <p:nvPr/>
        </p:nvGrpSpPr>
        <p:grpSpPr>
          <a:xfrm>
            <a:off x="3164125" y="2332600"/>
            <a:ext cx="1477500" cy="615600"/>
            <a:chOff x="3164125" y="2332600"/>
            <a:chExt cx="1477500" cy="615600"/>
          </a:xfrm>
        </p:grpSpPr>
        <p:sp>
          <p:nvSpPr>
            <p:cNvPr id="596" name="Google Shape;596;p69"/>
            <p:cNvSpPr txBox="1"/>
            <p:nvPr/>
          </p:nvSpPr>
          <p:spPr>
            <a:xfrm>
              <a:off x="3463825" y="2332600"/>
              <a:ext cx="1177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Calibri"/>
                  <a:ea typeface="Calibri"/>
                  <a:cs typeface="Calibri"/>
                  <a:sym typeface="Calibri"/>
                </a:rPr>
                <a:t>Rayleigh fading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97" name="Google Shape;597;p69"/>
            <p:cNvCxnSpPr>
              <a:stCxn id="596" idx="1"/>
            </p:cNvCxnSpPr>
            <p:nvPr/>
          </p:nvCxnSpPr>
          <p:spPr>
            <a:xfrm flipH="1">
              <a:off x="3164125" y="2640400"/>
              <a:ext cx="299700" cy="293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98" name="Google Shape;598;p69"/>
          <p:cNvSpPr txBox="1"/>
          <p:nvPr/>
        </p:nvSpPr>
        <p:spPr>
          <a:xfrm>
            <a:off x="4452500" y="1851700"/>
            <a:ext cx="4542000" cy="28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228B22"/>
                </a:solidFill>
                <a:latin typeface="Calibri"/>
                <a:ea typeface="Calibri"/>
                <a:cs typeface="Calibri"/>
                <a:sym typeface="Calibri"/>
              </a:rPr>
              <a:t>%% LOS channel</a:t>
            </a:r>
            <a:endParaRPr sz="1100">
              <a:solidFill>
                <a:srgbClr val="228B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228B22"/>
                </a:solidFill>
                <a:latin typeface="Calibri"/>
                <a:ea typeface="Calibri"/>
                <a:cs typeface="Calibri"/>
                <a:sym typeface="Calibri"/>
              </a:rPr>
              <a:t>%ex3:</a:t>
            </a:r>
            <a:endParaRPr sz="1100">
              <a:solidFill>
                <a:srgbClr val="228B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Nr = 10;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 = 10;</a:t>
            </a:r>
            <a:endParaRPr sz="1100">
              <a:solidFill>
                <a:srgbClr val="228B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228B22"/>
                </a:solidFill>
                <a:latin typeface="Calibri"/>
                <a:ea typeface="Calibri"/>
                <a:cs typeface="Calibri"/>
                <a:sym typeface="Calibri"/>
              </a:rPr>
              <a:t>%Angle of the desired UE</a:t>
            </a:r>
            <a:endParaRPr sz="1100">
              <a:solidFill>
                <a:srgbClr val="228B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varphiDesired = pi/6;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phiDesired = pi/6;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228B22"/>
                </a:solidFill>
                <a:latin typeface="Calibri"/>
                <a:ea typeface="Calibri"/>
                <a:cs typeface="Calibri"/>
                <a:sym typeface="Calibri"/>
              </a:rPr>
              <a:t>%Define the antenna spacing (in number of wavelengths)</a:t>
            </a:r>
            <a:endParaRPr sz="1100">
              <a:solidFill>
                <a:srgbClr val="228B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antennaSpacing = 1/2; </a:t>
            </a:r>
            <a:r>
              <a:rPr lang="pt-BR" sz="1100">
                <a:solidFill>
                  <a:srgbClr val="228B22"/>
                </a:solidFill>
                <a:latin typeface="Calibri"/>
                <a:ea typeface="Calibri"/>
                <a:cs typeface="Calibri"/>
                <a:sym typeface="Calibri"/>
              </a:rPr>
              <a:t>%Half wavelength distance</a:t>
            </a:r>
            <a:endParaRPr sz="1100">
              <a:solidFill>
                <a:srgbClr val="228B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 = sqrt(beta)*exp(1i*2*pi*antennaSpacing*sin(varphiDesired)*(0:Nt-1)');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Hr = sqrt(beta)*exp(1i*2*pi*antennaSpacing*sin(phiDesired)*(0:Nr-1)');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= Ht * (Hr)';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r3 = rank (H)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r3 = 1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9" name="Google Shape;599;p69"/>
          <p:cNvCxnSpPr/>
          <p:nvPr/>
        </p:nvCxnSpPr>
        <p:spPr>
          <a:xfrm rot="10800000">
            <a:off x="5199650" y="4571925"/>
            <a:ext cx="657300" cy="1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69"/>
          <p:cNvSpPr txBox="1"/>
          <p:nvPr/>
        </p:nvSpPr>
        <p:spPr>
          <a:xfrm>
            <a:off x="5916700" y="4534575"/>
            <a:ext cx="28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Não há como fazer multiplexação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multiplexação</a:t>
            </a:r>
            <a:endParaRPr/>
          </a:p>
        </p:txBody>
      </p:sp>
      <p:pic>
        <p:nvPicPr>
          <p:cNvPr id="607" name="Google Shape;60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00" y="1200150"/>
            <a:ext cx="7896399" cy="390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multiplexação</a:t>
            </a:r>
            <a:endParaRPr/>
          </a:p>
        </p:txBody>
      </p:sp>
      <p:sp>
        <p:nvSpPr>
          <p:cNvPr id="614" name="Google Shape;614;p71"/>
          <p:cNvSpPr txBox="1"/>
          <p:nvPr/>
        </p:nvSpPr>
        <p:spPr>
          <a:xfrm>
            <a:off x="192300" y="1121525"/>
            <a:ext cx="4191600" cy="28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Como calcular a decomposição de autovalores usando o matlab: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28B22"/>
                </a:solidFill>
                <a:latin typeface="Calibri"/>
                <a:ea typeface="Calibri"/>
                <a:cs typeface="Calibri"/>
                <a:sym typeface="Calibri"/>
              </a:rPr>
              <a:t>%ex1:</a:t>
            </a:r>
            <a:endParaRPr sz="1300">
              <a:solidFill>
                <a:srgbClr val="228B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H1 = [-0.1 , 0.9 ; 1 ,1 ];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[V,D,W] =eig(H1)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5" name="Google Shape;61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163" y="1390038"/>
            <a:ext cx="223837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963" y="2497213"/>
            <a:ext cx="248602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71"/>
          <p:cNvSpPr txBox="1"/>
          <p:nvPr/>
        </p:nvSpPr>
        <p:spPr>
          <a:xfrm>
            <a:off x="4788076" y="1215775"/>
            <a:ext cx="37914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 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8" name="Google Shape;61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2088" y="3549950"/>
            <a:ext cx="2181225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multiplexação</a:t>
            </a:r>
            <a:endParaRPr/>
          </a:p>
        </p:txBody>
      </p:sp>
      <p:sp>
        <p:nvSpPr>
          <p:cNvPr id="625" name="Google Shape;625;p72"/>
          <p:cNvSpPr txBox="1"/>
          <p:nvPr/>
        </p:nvSpPr>
        <p:spPr>
          <a:xfrm>
            <a:off x="403425" y="1210200"/>
            <a:ext cx="35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/>
              <a:t>Singular value decomposition</a:t>
            </a:r>
            <a:endParaRPr b="1"/>
          </a:p>
        </p:txBody>
      </p:sp>
      <p:pic>
        <p:nvPicPr>
          <p:cNvPr id="626" name="Google Shape;62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00" y="1662700"/>
            <a:ext cx="7618499" cy="29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multiplexação</a:t>
            </a:r>
            <a:endParaRPr/>
          </a:p>
        </p:txBody>
      </p:sp>
      <p:sp>
        <p:nvSpPr>
          <p:cNvPr id="633" name="Google Shape;633;p7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743" y="1063375"/>
            <a:ext cx="7319405" cy="4018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3"/>
          <p:cNvSpPr/>
          <p:nvPr/>
        </p:nvSpPr>
        <p:spPr>
          <a:xfrm>
            <a:off x="1575100" y="1163900"/>
            <a:ext cx="1707600" cy="33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multiplexação</a:t>
            </a:r>
            <a:endParaRPr/>
          </a:p>
        </p:txBody>
      </p:sp>
      <p:sp>
        <p:nvSpPr>
          <p:cNvPr id="642" name="Google Shape;642;p7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050" y="1200150"/>
            <a:ext cx="7094974" cy="36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CSIR</a:t>
            </a:r>
            <a:r>
              <a:rPr lang="pt-BR"/>
              <a:t> vs CSIT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i="1" lang="pt-BR"/>
              <a:t>channel state information</a:t>
            </a:r>
            <a:r>
              <a:rPr lang="pt-BR"/>
              <a:t> (CSI) -&gt; informação de estado do canal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CSIR: receptor tem conhecimento do CSI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CSIT: transmissor tem conhecimento do CSI</a:t>
            </a:r>
            <a:endParaRPr/>
          </a:p>
        </p:txBody>
      </p:sp>
      <p:grpSp>
        <p:nvGrpSpPr>
          <p:cNvPr id="176" name="Google Shape;176;p30"/>
          <p:cNvGrpSpPr/>
          <p:nvPr/>
        </p:nvGrpSpPr>
        <p:grpSpPr>
          <a:xfrm>
            <a:off x="1808350" y="3403999"/>
            <a:ext cx="5211600" cy="1348774"/>
            <a:chOff x="721125" y="2407349"/>
            <a:chExt cx="5211600" cy="1348774"/>
          </a:xfrm>
        </p:grpSpPr>
        <p:pic>
          <p:nvPicPr>
            <p:cNvPr id="177" name="Google Shape;17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1125" y="2407349"/>
              <a:ext cx="1348800" cy="1348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30"/>
            <p:cNvSpPr/>
            <p:nvPr/>
          </p:nvSpPr>
          <p:spPr>
            <a:xfrm>
              <a:off x="2912750" y="2727138"/>
              <a:ext cx="1149900" cy="32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Canal DL</a:t>
              </a:r>
              <a:endParaRPr/>
            </a:p>
          </p:txBody>
        </p:sp>
        <p:sp>
          <p:nvSpPr>
            <p:cNvPr id="179" name="Google Shape;179;p30"/>
            <p:cNvSpPr/>
            <p:nvPr/>
          </p:nvSpPr>
          <p:spPr>
            <a:xfrm>
              <a:off x="2912750" y="3047838"/>
              <a:ext cx="1149900" cy="32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Canal UL</a:t>
              </a:r>
              <a:endParaRPr/>
            </a:p>
          </p:txBody>
        </p:sp>
        <p:pic>
          <p:nvPicPr>
            <p:cNvPr id="180" name="Google Shape;18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64725" y="2547738"/>
              <a:ext cx="1068000" cy="1068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1" name="Google Shape;181;p30"/>
            <p:cNvCxnSpPr>
              <a:endCxn id="178" idx="1"/>
            </p:cNvCxnSpPr>
            <p:nvPr/>
          </p:nvCxnSpPr>
          <p:spPr>
            <a:xfrm>
              <a:off x="2271650" y="2886288"/>
              <a:ext cx="641100" cy="1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2" name="Google Shape;182;p30"/>
            <p:cNvCxnSpPr>
              <a:stCxn id="179" idx="1"/>
            </p:cNvCxnSpPr>
            <p:nvPr/>
          </p:nvCxnSpPr>
          <p:spPr>
            <a:xfrm flipH="1">
              <a:off x="2285450" y="3208188"/>
              <a:ext cx="627300" cy="1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3" name="Google Shape;183;p30"/>
            <p:cNvCxnSpPr/>
            <p:nvPr/>
          </p:nvCxnSpPr>
          <p:spPr>
            <a:xfrm>
              <a:off x="4062650" y="2886300"/>
              <a:ext cx="641100" cy="1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4" name="Google Shape;184;p30"/>
            <p:cNvCxnSpPr/>
            <p:nvPr/>
          </p:nvCxnSpPr>
          <p:spPr>
            <a:xfrm flipH="1">
              <a:off x="4076500" y="3208188"/>
              <a:ext cx="627300" cy="1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85" name="Google Shape;185;p30"/>
          <p:cNvSpPr txBox="1"/>
          <p:nvPr/>
        </p:nvSpPr>
        <p:spPr>
          <a:xfrm>
            <a:off x="3107450" y="3198050"/>
            <a:ext cx="87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CSIT</a:t>
            </a:r>
            <a:endParaRPr/>
          </a:p>
        </p:txBody>
      </p:sp>
      <p:sp>
        <p:nvSpPr>
          <p:cNvPr id="186" name="Google Shape;186;p30"/>
          <p:cNvSpPr txBox="1"/>
          <p:nvPr/>
        </p:nvSpPr>
        <p:spPr>
          <a:xfrm>
            <a:off x="3107450" y="4242550"/>
            <a:ext cx="87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CSIR</a:t>
            </a:r>
            <a:endParaRPr/>
          </a:p>
        </p:txBody>
      </p:sp>
      <p:sp>
        <p:nvSpPr>
          <p:cNvPr id="187" name="Google Shape;187;p30"/>
          <p:cNvSpPr txBox="1"/>
          <p:nvPr/>
        </p:nvSpPr>
        <p:spPr>
          <a:xfrm>
            <a:off x="5329800" y="3172138"/>
            <a:ext cx="87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CSIR</a:t>
            </a:r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5329800" y="4216638"/>
            <a:ext cx="87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CSIT</a:t>
            </a:r>
            <a:endParaRPr/>
          </a:p>
        </p:txBody>
      </p:sp>
      <p:cxnSp>
        <p:nvCxnSpPr>
          <p:cNvPr id="189" name="Google Shape;189;p30"/>
          <p:cNvCxnSpPr>
            <a:endCxn id="185" idx="3"/>
          </p:cNvCxnSpPr>
          <p:nvPr/>
        </p:nvCxnSpPr>
        <p:spPr>
          <a:xfrm flipH="1">
            <a:off x="3979550" y="3505550"/>
            <a:ext cx="2370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 flipH="1">
            <a:off x="4968275" y="3505550"/>
            <a:ext cx="2370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/>
          <p:nvPr/>
        </p:nvSpPr>
        <p:spPr>
          <a:xfrm>
            <a:off x="4377775" y="3408650"/>
            <a:ext cx="321300" cy="1941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/>
        </p:nvSpPr>
        <p:spPr>
          <a:xfrm>
            <a:off x="3201350" y="4569025"/>
            <a:ext cx="68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(Fácil) </a:t>
            </a:r>
            <a:endParaRPr sz="100"/>
          </a:p>
        </p:txBody>
      </p:sp>
      <p:sp>
        <p:nvSpPr>
          <p:cNvPr id="193" name="Google Shape;193;p30"/>
          <p:cNvSpPr txBox="1"/>
          <p:nvPr/>
        </p:nvSpPr>
        <p:spPr>
          <a:xfrm>
            <a:off x="3144800" y="3055025"/>
            <a:ext cx="92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Difícil</a:t>
            </a: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sz="100"/>
          </a:p>
        </p:txBody>
      </p:sp>
      <p:sp>
        <p:nvSpPr>
          <p:cNvPr id="194" name="Google Shape;194;p30"/>
          <p:cNvSpPr/>
          <p:nvPr/>
        </p:nvSpPr>
        <p:spPr>
          <a:xfrm>
            <a:off x="3999975" y="3712888"/>
            <a:ext cx="1149900" cy="65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Canal UL/DL</a:t>
            </a:r>
            <a:endParaRPr/>
          </a:p>
        </p:txBody>
      </p:sp>
      <p:sp>
        <p:nvSpPr>
          <p:cNvPr id="195" name="Google Shape;195;p30"/>
          <p:cNvSpPr txBox="1"/>
          <p:nvPr/>
        </p:nvSpPr>
        <p:spPr>
          <a:xfrm>
            <a:off x="3201350" y="3055025"/>
            <a:ext cx="68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(Fácil) </a:t>
            </a:r>
            <a:endParaRPr sz="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multiplexação</a:t>
            </a:r>
            <a:endParaRPr/>
          </a:p>
        </p:txBody>
      </p:sp>
      <p:sp>
        <p:nvSpPr>
          <p:cNvPr id="650" name="Google Shape;650;p7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Google Shape;65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65300"/>
            <a:ext cx="7696601" cy="38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multiplexação</a:t>
            </a:r>
            <a:endParaRPr/>
          </a:p>
        </p:txBody>
      </p:sp>
      <p:sp>
        <p:nvSpPr>
          <p:cNvPr id="658" name="Google Shape;658;p7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9" name="Google Shape;65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63375"/>
            <a:ext cx="8349475" cy="405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multiplexação</a:t>
            </a:r>
            <a:endParaRPr/>
          </a:p>
        </p:txBody>
      </p:sp>
      <p:sp>
        <p:nvSpPr>
          <p:cNvPr id="666" name="Google Shape;666;p7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7" name="Google Shape;66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0154"/>
            <a:ext cx="9143999" cy="3827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/>
              <a:t>Múltiplas antenas para multiplexação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7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5" name="Google Shape;67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25" y="1126325"/>
            <a:ext cx="8014951" cy="39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/>
              <a:t>Múltiplas antenas para multiplexação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7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3" name="Google Shape;68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98" y="1063375"/>
            <a:ext cx="8746301" cy="408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/>
              <a:t>Múltiplas antenas para multiplexação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8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1" name="Google Shape;69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263" y="1063375"/>
            <a:ext cx="7045475" cy="40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/>
              <a:t>Múltiplas antenas para multiplexação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043" y="1123500"/>
            <a:ext cx="6456406" cy="394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/>
              <a:t>Múltiplas antenas para multiplexação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5" name="Google Shape;70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37" y="1018100"/>
            <a:ext cx="8056726" cy="402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multiplexação</a:t>
            </a:r>
            <a:endParaRPr/>
          </a:p>
        </p:txBody>
      </p:sp>
      <p:sp>
        <p:nvSpPr>
          <p:cNvPr id="712" name="Google Shape;712;p83"/>
          <p:cNvSpPr txBox="1"/>
          <p:nvPr>
            <p:ph idx="1" type="body"/>
          </p:nvPr>
        </p:nvSpPr>
        <p:spPr>
          <a:xfrm>
            <a:off x="278775" y="1200150"/>
            <a:ext cx="85935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Técnicas de multiplexação utilizam de </a:t>
            </a:r>
            <a:r>
              <a:rPr b="1" lang="pt-BR" sz="1700"/>
              <a:t>decomposição</a:t>
            </a:r>
            <a:r>
              <a:rPr b="1" lang="pt-BR" sz="1700"/>
              <a:t> da matriz de canal</a:t>
            </a:r>
            <a:r>
              <a:rPr lang="pt-BR" sz="1700"/>
              <a:t> para determinar os precoder e postcodes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Ex: Eigenbeamforming.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Types of </a:t>
            </a:r>
            <a:r>
              <a:rPr lang="pt-BR" sz="1700"/>
              <a:t>eNcoding schemes (precoder)</a:t>
            </a:r>
            <a:r>
              <a:rPr lang="pt-BR" sz="1700"/>
              <a:t> include the following: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Bell Laboratory layered space-time (BLAST) family of techniques: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Multi-group space-time coding (MGSTC);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Threaded space-time coding (TSTC).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Four decoding schemes (</a:t>
            </a:r>
            <a:r>
              <a:rPr lang="pt-BR" sz="1700"/>
              <a:t>postcodes</a:t>
            </a:r>
            <a:r>
              <a:rPr lang="pt-BR" sz="1700"/>
              <a:t>) have been analyzed extensively in MIMO literature: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Zero forcing (ZF);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Zero forcing with interference cancellation (ZF-IC);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Linear minimum mean square error estimation (LMMSE);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LMMSE with interference cancellation (LMMSE-IC).</a:t>
            </a:r>
            <a:endParaRPr sz="17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multiplexação</a:t>
            </a:r>
            <a:endParaRPr/>
          </a:p>
        </p:txBody>
      </p:sp>
      <p:sp>
        <p:nvSpPr>
          <p:cNvPr id="719" name="Google Shape;719;p8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10033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Três requisitos que devem ser atendidos para que multiplexação espacial seja efetiva: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AutoNum type="arabicPeriod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 cada fluxo de dados transmitido (streams) sofra efeitos diferentes do canal (que os efeitos sejam descorrelacionados);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AutoNum type="arabicPeriod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conhecimento no transmissor e/ou receptor de como o canal atuou em cada fluxo;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AutoNum type="arabicPeriod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 os níveis dos sinais recebidos não sejam muito baixos.</a:t>
            </a:r>
            <a:endParaRPr sz="15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</a:t>
            </a:r>
            <a:r>
              <a:rPr lang="pt-BR"/>
              <a:t>últiplas antenas para melhorar a qualidade das comunicações sem fio</a:t>
            </a:r>
            <a:endParaRPr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457200" y="1428750"/>
            <a:ext cx="8229600" cy="369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just">
              <a:spcBef>
                <a:spcPts val="360"/>
              </a:spcBef>
              <a:spcAft>
                <a:spcPts val="0"/>
              </a:spcAft>
              <a:buSzPts val="2100"/>
              <a:buChar char="●"/>
            </a:pPr>
            <a:r>
              <a:rPr b="1" lang="pt-BR" sz="18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Diversidade</a:t>
            </a:r>
            <a:r>
              <a:rPr lang="pt-BR" sz="18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significa redundância de informação (ou seja, transmitir réplicas de sinais de informação para reforço);</a:t>
            </a:r>
            <a:endParaRPr sz="18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just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b="1" lang="pt-BR" sz="18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Multiplexação</a:t>
            </a:r>
            <a:r>
              <a:rPr lang="pt-BR" sz="18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significa transmissão simultânea de vários sinais de informação independentes por um mesmo “canal”;</a:t>
            </a:r>
            <a:endParaRPr sz="180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just">
              <a:spcBef>
                <a:spcPts val="1000"/>
              </a:spcBef>
              <a:spcAft>
                <a:spcPts val="1000"/>
              </a:spcAft>
              <a:buSzPts val="2100"/>
              <a:buChar char="●"/>
            </a:pPr>
            <a:r>
              <a:rPr b="1" i="1" lang="pt-BR" sz="18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Beamforming</a:t>
            </a:r>
            <a:r>
              <a:rPr lang="pt-BR" sz="18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significa concentrar a energia dos sinais de informação em determinadas regiões;</a:t>
            </a:r>
            <a:endParaRPr sz="3500"/>
          </a:p>
        </p:txBody>
      </p:sp>
      <p:graphicFrame>
        <p:nvGraphicFramePr>
          <p:cNvPr id="203" name="Google Shape;203;p31"/>
          <p:cNvGraphicFramePr/>
          <p:nvPr/>
        </p:nvGraphicFramePr>
        <p:xfrm>
          <a:off x="1071000" y="362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{23DF768D-E99C-46BE-B042-1BA69AA235A7}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Técnica MIMO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Objetivo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Abordagem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Diversidade espacial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melhorar a confiabilidade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combater </a:t>
                      </a:r>
                      <a:r>
                        <a:rPr i="1" lang="pt-BR"/>
                        <a:t>fading</a:t>
                      </a:r>
                      <a:endParaRPr i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Multiplexação espacial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melhorar o</a:t>
                      </a:r>
                      <a:r>
                        <a:rPr lang="pt-BR"/>
                        <a:t> throughput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explorar</a:t>
                      </a:r>
                      <a:r>
                        <a:rPr lang="pt-BR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i="1" lang="pt-BR">
                          <a:solidFill>
                            <a:schemeClr val="dk1"/>
                          </a:solidFill>
                        </a:rPr>
                        <a:t>fading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Múltiplas antenas para beamforming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750" y="1123325"/>
            <a:ext cx="6417536" cy="40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Múltiplas antenas para beamforming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The most basic property of an array is that the relative displacements of the antenna elements with respect to each other introduce relative phase shifts in the radiation vectors.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This is a direct consequence of the translational phase-shift property of Fourier transforms: a translation in space or time becomes a phase shift in the Fourier domain.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It is well known that in-phase waves add up “constructively,” while out-of-phase waves diminish “destructively.” This same concept applies to RF signals.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732" name="Google Shape;732;p86"/>
          <p:cNvPicPr preferRelativeResize="0"/>
          <p:nvPr/>
        </p:nvPicPr>
        <p:blipFill rotWithShape="1">
          <a:blip r:embed="rId3">
            <a:alphaModFix/>
          </a:blip>
          <a:srcRect b="4807" l="0" r="0" t="0"/>
          <a:stretch/>
        </p:blipFill>
        <p:spPr>
          <a:xfrm>
            <a:off x="2611450" y="3197750"/>
            <a:ext cx="4263627" cy="19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Múltiplas antenas para beamforming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8" name="Google Shape;73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12" y="1228675"/>
            <a:ext cx="8014773" cy="389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Múltiplas antenas para beamforming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4" name="Google Shape;74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25" y="1076275"/>
            <a:ext cx="8371726" cy="399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Múltiplas antenas para beamforming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00" y="1188400"/>
            <a:ext cx="8196901" cy="39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Múltiplas antenas para beamforming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6" name="Google Shape;75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90" y="1152475"/>
            <a:ext cx="8430024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Múltiplas antenas para beamforming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Google Shape;76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43" y="1152475"/>
            <a:ext cx="8351521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Múltiplas antenas para beamforming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8" name="Google Shape;76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75" y="1141275"/>
            <a:ext cx="7610484" cy="4034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9" name="Google Shape;769;p92"/>
          <p:cNvGrpSpPr/>
          <p:nvPr/>
        </p:nvGrpSpPr>
        <p:grpSpPr>
          <a:xfrm>
            <a:off x="7082125" y="1929200"/>
            <a:ext cx="1807725" cy="615600"/>
            <a:chOff x="7082125" y="1929200"/>
            <a:chExt cx="1807725" cy="615600"/>
          </a:xfrm>
        </p:grpSpPr>
        <p:sp>
          <p:nvSpPr>
            <p:cNvPr id="770" name="Google Shape;770;p92"/>
            <p:cNvSpPr txBox="1"/>
            <p:nvPr/>
          </p:nvSpPr>
          <p:spPr>
            <a:xfrm>
              <a:off x="7702150" y="1929200"/>
              <a:ext cx="1187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With MRC and MRT </a:t>
              </a:r>
              <a:endParaRPr/>
            </a:p>
          </p:txBody>
        </p:sp>
        <p:sp>
          <p:nvSpPr>
            <p:cNvPr id="771" name="Google Shape;771;p92"/>
            <p:cNvSpPr/>
            <p:nvPr/>
          </p:nvSpPr>
          <p:spPr>
            <a:xfrm>
              <a:off x="7082125" y="2166450"/>
              <a:ext cx="537900" cy="194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Múltiplas antenas para beamforming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7" name="Google Shape;77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00" y="1101475"/>
            <a:ext cx="7176125" cy="40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93"/>
          <p:cNvSpPr/>
          <p:nvPr/>
        </p:nvSpPr>
        <p:spPr>
          <a:xfrm>
            <a:off x="1337225" y="1255050"/>
            <a:ext cx="1852800" cy="2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93"/>
          <p:cNvSpPr/>
          <p:nvPr/>
        </p:nvSpPr>
        <p:spPr>
          <a:xfrm>
            <a:off x="7575175" y="1255050"/>
            <a:ext cx="720300" cy="2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Múltiplas antenas para beamforming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5" name="Google Shape;78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773" y="1152475"/>
            <a:ext cx="7702202" cy="39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idx="4294967295" type="body"/>
          </p:nvPr>
        </p:nvSpPr>
        <p:spPr>
          <a:xfrm>
            <a:off x="656034" y="3452364"/>
            <a:ext cx="8140200" cy="1147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729" r="0" t="-557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 </a:t>
            </a:r>
            <a:endParaRPr/>
          </a:p>
        </p:txBody>
      </p:sp>
      <p:pic>
        <p:nvPicPr>
          <p:cNvPr descr="A close up of a map&#10;&#10;Description automatically generated" id="210" name="Google Shape;21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9692" y="1203952"/>
            <a:ext cx="5529924" cy="223786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3873596" y="4734250"/>
            <a:ext cx="1471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Channel gain</a:t>
            </a:r>
            <a:endParaRPr sz="1100"/>
          </a:p>
        </p:txBody>
      </p:sp>
      <p:sp>
        <p:nvSpPr>
          <p:cNvPr id="212" name="Google Shape;212;p32"/>
          <p:cNvSpPr txBox="1"/>
          <p:nvPr/>
        </p:nvSpPr>
        <p:spPr>
          <a:xfrm>
            <a:off x="6182751" y="4105634"/>
            <a:ext cx="1471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distance</a:t>
            </a:r>
            <a:endParaRPr sz="1100"/>
          </a:p>
        </p:txBody>
      </p:sp>
      <p:cxnSp>
        <p:nvCxnSpPr>
          <p:cNvPr id="213" name="Google Shape;213;p32"/>
          <p:cNvCxnSpPr/>
          <p:nvPr/>
        </p:nvCxnSpPr>
        <p:spPr>
          <a:xfrm rot="10800000">
            <a:off x="5768451" y="3969904"/>
            <a:ext cx="414300" cy="208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4" name="Google Shape;214;p32"/>
          <p:cNvCxnSpPr>
            <a:stCxn id="211" idx="0"/>
          </p:cNvCxnSpPr>
          <p:nvPr/>
        </p:nvCxnSpPr>
        <p:spPr>
          <a:xfrm rot="10800000">
            <a:off x="4460996" y="4304350"/>
            <a:ext cx="148200" cy="429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5" name="Google Shape;215;p32"/>
          <p:cNvCxnSpPr/>
          <p:nvPr/>
        </p:nvCxnSpPr>
        <p:spPr>
          <a:xfrm rot="10800000">
            <a:off x="5603747" y="4223050"/>
            <a:ext cx="177300" cy="511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16" name="Google Shape;216;p32"/>
          <p:cNvSpPr txBox="1"/>
          <p:nvPr/>
        </p:nvSpPr>
        <p:spPr>
          <a:xfrm>
            <a:off x="5589553" y="4734250"/>
            <a:ext cx="1330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Wavelength</a:t>
            </a:r>
            <a:endParaRPr sz="1100"/>
          </a:p>
        </p:txBody>
      </p:sp>
      <p:sp>
        <p:nvSpPr>
          <p:cNvPr id="217" name="Google Shape;217;p32"/>
          <p:cNvSpPr/>
          <p:nvPr/>
        </p:nvSpPr>
        <p:spPr>
          <a:xfrm>
            <a:off x="7059550" y="1645150"/>
            <a:ext cx="1845900" cy="865500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Non-line-of-sight channel:</a:t>
            </a:r>
            <a:endParaRPr sz="1100"/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Scattering</a:t>
            </a:r>
            <a:endParaRPr sz="1100"/>
          </a:p>
        </p:txBody>
      </p:sp>
      <p:sp>
        <p:nvSpPr>
          <p:cNvPr id="218" name="Google Shape;218;p3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Rayleigh</a:t>
            </a:r>
            <a:r>
              <a:rPr lang="pt-BR"/>
              <a:t> fading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Múltiplas antenas para beamforming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Gain of ULA for different number of antenna elements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92" name="Google Shape;792;p95"/>
          <p:cNvPicPr preferRelativeResize="0"/>
          <p:nvPr/>
        </p:nvPicPr>
        <p:blipFill rotWithShape="1">
          <a:blip r:embed="rId3">
            <a:alphaModFix/>
          </a:blip>
          <a:srcRect b="0" l="0" r="0" t="51300"/>
          <a:stretch/>
        </p:blipFill>
        <p:spPr>
          <a:xfrm>
            <a:off x="4572000" y="2163750"/>
            <a:ext cx="4246649" cy="21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95"/>
          <p:cNvPicPr preferRelativeResize="0"/>
          <p:nvPr/>
        </p:nvPicPr>
        <p:blipFill rotWithShape="1">
          <a:blip r:embed="rId3">
            <a:alphaModFix/>
          </a:blip>
          <a:srcRect b="49811" l="0" r="0" t="0"/>
          <a:stretch/>
        </p:blipFill>
        <p:spPr>
          <a:xfrm>
            <a:off x="238825" y="2146225"/>
            <a:ext cx="4187351" cy="22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Múltiplas antenas para beamforming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An array is typically designed to have maximum directive gain at </a:t>
            </a:r>
            <a:r>
              <a:rPr b="1" lang="pt-BR">
                <a:solidFill>
                  <a:schemeClr val="dk1"/>
                </a:solidFill>
              </a:rPr>
              <a:t>broadside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However, the array pattern can be: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pt-BR" sz="1600">
                <a:solidFill>
                  <a:schemeClr val="dk1"/>
                </a:solidFill>
              </a:rPr>
              <a:t>Steered toward a desired direction space</a:t>
            </a:r>
            <a:r>
              <a:rPr lang="pt-BR" sz="1600">
                <a:solidFill>
                  <a:schemeClr val="dk1"/>
                </a:solidFill>
              </a:rPr>
              <a:t> by applying </a:t>
            </a:r>
            <a:r>
              <a:rPr b="1" lang="pt-BR" sz="1600">
                <a:solidFill>
                  <a:schemeClr val="dk1"/>
                </a:solidFill>
              </a:rPr>
              <a:t>phase weighting</a:t>
            </a:r>
            <a:r>
              <a:rPr lang="pt-BR" sz="1600">
                <a:solidFill>
                  <a:schemeClr val="dk1"/>
                </a:solidFill>
              </a:rPr>
              <a:t> across the array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pt-BR" sz="1600">
                <a:solidFill>
                  <a:schemeClr val="dk1"/>
                </a:solidFill>
              </a:rPr>
              <a:t>Shaped</a:t>
            </a:r>
            <a:r>
              <a:rPr lang="pt-BR" sz="1600">
                <a:solidFill>
                  <a:schemeClr val="dk1"/>
                </a:solidFill>
              </a:rPr>
              <a:t> by </a:t>
            </a:r>
            <a:r>
              <a:rPr b="1" lang="pt-BR" sz="1600">
                <a:solidFill>
                  <a:schemeClr val="dk1"/>
                </a:solidFill>
              </a:rPr>
              <a:t>amplitude and phase weighting</a:t>
            </a:r>
            <a:r>
              <a:rPr lang="pt-BR" sz="1600">
                <a:solidFill>
                  <a:schemeClr val="dk1"/>
                </a:solidFill>
              </a:rPr>
              <a:t> the outputs of the array elements</a:t>
            </a:r>
            <a:endParaRPr sz="1600"/>
          </a:p>
        </p:txBody>
      </p:sp>
      <p:pic>
        <p:nvPicPr>
          <p:cNvPr id="800" name="Google Shape;800;p96"/>
          <p:cNvPicPr preferRelativeResize="0"/>
          <p:nvPr/>
        </p:nvPicPr>
        <p:blipFill rotWithShape="1">
          <a:blip r:embed="rId3">
            <a:alphaModFix/>
          </a:blip>
          <a:srcRect b="0" l="14025" r="2088" t="14886"/>
          <a:stretch/>
        </p:blipFill>
        <p:spPr>
          <a:xfrm>
            <a:off x="2263600" y="2730000"/>
            <a:ext cx="4900700" cy="24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Múltiplas antenas para beamforming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BR" sz="1500">
                <a:solidFill>
                  <a:schemeClr val="dk1"/>
                </a:solidFill>
              </a:rPr>
              <a:t>For every array antenna, its steering vector can be defined.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BR" sz="1500">
                <a:solidFill>
                  <a:schemeClr val="dk1"/>
                </a:solidFill>
              </a:rPr>
              <a:t>The steering vector contains the responses of all elements of the array to a source with a single frequency component of unit power.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BR" sz="1500">
                <a:solidFill>
                  <a:schemeClr val="dk1"/>
                </a:solidFill>
              </a:rPr>
              <a:t>Since the array response is different in different directions, a steering vector is associated with each directional source.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7" name="Google Shape;80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175" y="2439325"/>
            <a:ext cx="2416750" cy="25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97"/>
          <p:cNvSpPr txBox="1"/>
          <p:nvPr/>
        </p:nvSpPr>
        <p:spPr>
          <a:xfrm>
            <a:off x="1267650" y="37301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http://www.slide4math.com/html/ArrayAntenna_Steering_8x1_01.html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Múltiplas antenas para beamforming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4" name="Google Shape;81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01" y="1152475"/>
            <a:ext cx="838220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Múltiplas antenas para beamforming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1" name="Google Shape;821;p99"/>
          <p:cNvPicPr preferRelativeResize="0"/>
          <p:nvPr/>
        </p:nvPicPr>
        <p:blipFill rotWithShape="1">
          <a:blip r:embed="rId3">
            <a:alphaModFix/>
          </a:blip>
          <a:srcRect b="0" l="0" r="42525" t="10370"/>
          <a:stretch/>
        </p:blipFill>
        <p:spPr>
          <a:xfrm>
            <a:off x="158725" y="1152475"/>
            <a:ext cx="4984800" cy="37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99"/>
          <p:cNvPicPr preferRelativeResize="0"/>
          <p:nvPr/>
        </p:nvPicPr>
        <p:blipFill rotWithShape="1">
          <a:blip r:embed="rId3">
            <a:alphaModFix/>
          </a:blip>
          <a:srcRect b="30690" l="58801" r="0" t="14397"/>
          <a:stretch/>
        </p:blipFill>
        <p:spPr>
          <a:xfrm>
            <a:off x="5421150" y="1152475"/>
            <a:ext cx="3411149" cy="21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99"/>
          <p:cNvPicPr preferRelativeResize="0"/>
          <p:nvPr/>
        </p:nvPicPr>
        <p:blipFill rotWithShape="1">
          <a:blip r:embed="rId3">
            <a:alphaModFix/>
          </a:blip>
          <a:srcRect b="5793" l="71350" r="9795" t="70275"/>
          <a:stretch/>
        </p:blipFill>
        <p:spPr>
          <a:xfrm>
            <a:off x="5819350" y="3344000"/>
            <a:ext cx="2808950" cy="17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Múltiplas antenas para beamforming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00"/>
          <p:cNvSpPr txBox="1"/>
          <p:nvPr>
            <p:ph idx="1" type="body"/>
          </p:nvPr>
        </p:nvSpPr>
        <p:spPr>
          <a:xfrm>
            <a:off x="311700" y="1152475"/>
            <a:ext cx="835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Analog beamforming: Only one beam is created for the entire frequency band, which is sufficient for LoS beamforming.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30" name="Google Shape;83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95400"/>
            <a:ext cx="4828024" cy="22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100"/>
          <p:cNvPicPr preferRelativeResize="0"/>
          <p:nvPr/>
        </p:nvPicPr>
        <p:blipFill rotWithShape="1">
          <a:blip r:embed="rId4">
            <a:alphaModFix/>
          </a:blip>
          <a:srcRect b="0" l="0" r="45563" t="0"/>
          <a:stretch/>
        </p:blipFill>
        <p:spPr>
          <a:xfrm>
            <a:off x="5022150" y="2813599"/>
            <a:ext cx="4011223" cy="2005626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100"/>
          <p:cNvSpPr txBox="1"/>
          <p:nvPr/>
        </p:nvSpPr>
        <p:spPr>
          <a:xfrm>
            <a:off x="5527763" y="2116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This architecture uses just one pair of ADC and DAC at the baseband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Múltiplas antenas para beamforming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DFT Codebook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39" name="Google Shape;83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224" y="1152475"/>
            <a:ext cx="5283225" cy="38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101"/>
          <p:cNvSpPr/>
          <p:nvPr/>
        </p:nvSpPr>
        <p:spPr>
          <a:xfrm>
            <a:off x="333450" y="2111925"/>
            <a:ext cx="3321300" cy="19383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00" y="2387075"/>
            <a:ext cx="2769600" cy="7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01"/>
          <p:cNvSpPr txBox="1"/>
          <p:nvPr/>
        </p:nvSpPr>
        <p:spPr>
          <a:xfrm>
            <a:off x="767125" y="3092950"/>
            <a:ext cx="18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x, y = 1, . . . , M</a:t>
            </a:r>
            <a:endParaRPr/>
          </a:p>
        </p:txBody>
      </p:sp>
      <p:sp>
        <p:nvSpPr>
          <p:cNvPr id="843" name="Google Shape;843;p101"/>
          <p:cNvSpPr txBox="1"/>
          <p:nvPr/>
        </p:nvSpPr>
        <p:spPr>
          <a:xfrm>
            <a:off x="328225" y="3611000"/>
            <a:ext cx="31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codeword </a:t>
            </a:r>
            <a:r>
              <a:rPr b="1" lang="pt-BR"/>
              <a:t>b</a:t>
            </a:r>
            <a:r>
              <a:rPr lang="pt-BR"/>
              <a:t> is the bth column of </a:t>
            </a:r>
            <a:r>
              <a:rPr b="1" lang="pt-BR"/>
              <a:t>D</a:t>
            </a:r>
            <a:endParaRPr b="1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Múltiplas antenas para beamforming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Digital beamforming: Full flexibility to create a superposition of any number of beams and adapt the beams to multi-path and frequency-selective fading.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0" name="Google Shape;85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02238"/>
            <a:ext cx="4493524" cy="32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712" y="1966538"/>
            <a:ext cx="4098475" cy="17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02"/>
          <p:cNvSpPr txBox="1"/>
          <p:nvPr/>
        </p:nvSpPr>
        <p:spPr>
          <a:xfrm>
            <a:off x="5134988" y="3651950"/>
            <a:ext cx="358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31F20"/>
                </a:solidFill>
              </a:rPr>
              <a:t>Fully digital transmitter (left) and receiver  use a pair of DACs and ADCs per RF stream.</a:t>
            </a:r>
            <a:endParaRPr>
              <a:solidFill>
                <a:srgbClr val="231F2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02"/>
          <p:cNvSpPr txBox="1"/>
          <p:nvPr/>
        </p:nvSpPr>
        <p:spPr>
          <a:xfrm>
            <a:off x="5025950" y="4415050"/>
            <a:ext cx="4010100" cy="615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High precision ADCs and DACs for </a:t>
            </a:r>
            <a:r>
              <a:rPr lang="pt-BR"/>
              <a:t>wide-band systems can be very power hungry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Múltiplas antenas para beamforming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pt-BR" sz="1700">
                <a:solidFill>
                  <a:schemeClr val="dk1"/>
                </a:solidFill>
              </a:rPr>
              <a:t>Hybrid beamforming: Hybrid beamforming uses a combination of digital beamforming in the baseband and analog beamforming in the RF domain.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pt-BR" sz="1700">
                <a:solidFill>
                  <a:schemeClr val="dk1"/>
                </a:solidFill>
              </a:rPr>
              <a:t>A few beams are created by the analog phase-shifters and the digital baseband can create superpositions of these beams to adapt to multi-path and frequency-selective fading, which gives a limited flexibility for handling NLoS scenarios.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0" name="Google Shape;86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650" y="2844975"/>
            <a:ext cx="5095651" cy="22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Rayleigh fading</a:t>
            </a:r>
            <a:endParaRPr/>
          </a:p>
        </p:txBody>
      </p:sp>
      <p:sp>
        <p:nvSpPr>
          <p:cNvPr id="224" name="Google Shape;224;p33"/>
          <p:cNvSpPr txBox="1"/>
          <p:nvPr>
            <p:ph idx="4294967295" type="body"/>
          </p:nvPr>
        </p:nvSpPr>
        <p:spPr>
          <a:xfrm>
            <a:off x="352100" y="983250"/>
            <a:ext cx="5376300" cy="974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699" r="0" t="-384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 </a:t>
            </a:r>
            <a:endParaRPr/>
          </a:p>
        </p:txBody>
      </p:sp>
      <p:pic>
        <p:nvPicPr>
          <p:cNvPr descr="A close up of a map&#10;&#10;Description automatically generated" id="225" name="Google Shape;22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6750" y="1914550"/>
            <a:ext cx="4008674" cy="313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775" y="1957950"/>
            <a:ext cx="3721424" cy="293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antenas para g</a:t>
            </a:r>
            <a:r>
              <a:rPr lang="pt-BR"/>
              <a:t>anho de diversidade</a:t>
            </a:r>
            <a:endParaRPr/>
          </a:p>
        </p:txBody>
      </p:sp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Clr>
                <a:srgbClr val="303030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Diversidade na transmissão vs recepção</a:t>
            </a:r>
            <a:endParaRPr sz="1900"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13" y="1672500"/>
            <a:ext cx="8045826" cy="33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